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Canva Sans Bold" charset="1" panose="020B0803030501040103"/>
      <p:regular r:id="rId29"/>
    </p:embeddedFont>
    <p:embeddedFont>
      <p:font typeface="Canva Sans" charset="1" panose="020B0503030501040103"/>
      <p:regular r:id="rId30"/>
    </p:embeddedFont>
    <p:embeddedFont>
      <p:font typeface="DM Serif Display" charset="1" panose="00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6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4781590" y="-2873099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393665" y="3425209"/>
            <a:ext cx="9005450" cy="3330140"/>
          </a:xfrm>
          <a:custGeom>
            <a:avLst/>
            <a:gdLst/>
            <a:ahLst/>
            <a:cxnLst/>
            <a:rect r="r" b="b" t="t" l="l"/>
            <a:pathLst>
              <a:path h="3330140" w="9005450">
                <a:moveTo>
                  <a:pt x="0" y="0"/>
                </a:moveTo>
                <a:lnTo>
                  <a:pt x="9005449" y="0"/>
                </a:lnTo>
                <a:lnTo>
                  <a:pt x="9005449" y="3330140"/>
                </a:lnTo>
                <a:lnTo>
                  <a:pt x="0" y="333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1710282" y="7536071"/>
            <a:ext cx="4215612" cy="1087725"/>
          </a:xfrm>
          <a:custGeom>
            <a:avLst/>
            <a:gdLst/>
            <a:ahLst/>
            <a:cxnLst/>
            <a:rect r="r" b="b" t="t" l="l"/>
            <a:pathLst>
              <a:path h="1087725" w="4215612">
                <a:moveTo>
                  <a:pt x="0" y="0"/>
                </a:moveTo>
                <a:lnTo>
                  <a:pt x="4215613" y="0"/>
                </a:lnTo>
                <a:lnTo>
                  <a:pt x="4215613" y="1087726"/>
                </a:lnTo>
                <a:lnTo>
                  <a:pt x="0" y="1087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00125" y="1606153"/>
            <a:ext cx="2742412" cy="1954363"/>
          </a:xfrm>
          <a:custGeom>
            <a:avLst/>
            <a:gdLst/>
            <a:ahLst/>
            <a:cxnLst/>
            <a:rect r="r" b="b" t="t" l="l"/>
            <a:pathLst>
              <a:path h="1954363" w="2742412">
                <a:moveTo>
                  <a:pt x="0" y="0"/>
                </a:moveTo>
                <a:lnTo>
                  <a:pt x="2742412" y="0"/>
                </a:lnTo>
                <a:lnTo>
                  <a:pt x="2742412" y="1954362"/>
                </a:lnTo>
                <a:lnTo>
                  <a:pt x="0" y="1954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81090" y="3101676"/>
            <a:ext cx="162306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 S E R   G U I D 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144000" y="1976096"/>
            <a:ext cx="7612639" cy="3511330"/>
          </a:xfrm>
          <a:custGeom>
            <a:avLst/>
            <a:gdLst/>
            <a:ahLst/>
            <a:cxnLst/>
            <a:rect r="r" b="b" t="t" l="l"/>
            <a:pathLst>
              <a:path h="3511330" w="7612639">
                <a:moveTo>
                  <a:pt x="0" y="0"/>
                </a:moveTo>
                <a:lnTo>
                  <a:pt x="7612639" y="0"/>
                </a:lnTo>
                <a:lnTo>
                  <a:pt x="7612639" y="3511329"/>
                </a:lnTo>
                <a:lnTo>
                  <a:pt x="0" y="3511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9219960" y="5911518"/>
            <a:ext cx="7206884" cy="2288186"/>
          </a:xfrm>
          <a:custGeom>
            <a:avLst/>
            <a:gdLst/>
            <a:ahLst/>
            <a:cxnLst/>
            <a:rect r="r" b="b" t="t" l="l"/>
            <a:pathLst>
              <a:path h="2288186" w="7206884">
                <a:moveTo>
                  <a:pt x="0" y="0"/>
                </a:moveTo>
                <a:lnTo>
                  <a:pt x="7206884" y="0"/>
                </a:lnTo>
                <a:lnTo>
                  <a:pt x="7206884" y="2288186"/>
                </a:lnTo>
                <a:lnTo>
                  <a:pt x="0" y="2288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1" id="21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69208" y="1463278"/>
            <a:ext cx="7496609" cy="7525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4"/>
              </a:lnSpc>
            </a:pP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5. </a:t>
            </a:r>
            <a:r>
              <a:rPr lang="en-US" sz="21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Suspicious text thresholds</a:t>
            </a: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Ambang batas s</a:t>
            </a:r>
            <a:r>
              <a:rPr lang="en-US" sz="2106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ebagai penanda</a:t>
            </a: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jumlah persentase pendeteksian.  Misalnya warna </a:t>
            </a:r>
            <a:r>
              <a:rPr lang="en-US" sz="2106" b="true">
                <a:solidFill>
                  <a:srgbClr val="3AD1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hijau</a:t>
            </a: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untuk persertase maksimum 10%, warna </a:t>
            </a:r>
            <a:r>
              <a:rPr lang="en-US" sz="2106" b="true">
                <a:solidFill>
                  <a:srgbClr val="DA62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orange</a:t>
            </a: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untuk persentase maksimum 25%, dan diatas 25% berwarna </a:t>
            </a:r>
            <a:r>
              <a:rPr lang="en-US" sz="2106" b="true">
                <a:solidFill>
                  <a:srgbClr val="9D111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merah</a:t>
            </a: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. Maka jika hasil pengecekan 0-10%, akan muncul dengan warna </a:t>
            </a:r>
            <a:r>
              <a:rPr lang="en-US" sz="2106" b="true">
                <a:solidFill>
                  <a:srgbClr val="3AD1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hijau</a:t>
            </a: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. (jumlah maksimum persentase menyesuaikan ketentuan dari institusi </a:t>
            </a:r>
          </a:p>
          <a:p>
            <a:pPr algn="l">
              <a:lnSpc>
                <a:spcPts val="4024"/>
              </a:lnSpc>
            </a:pP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masing-masing.</a:t>
            </a:r>
          </a:p>
          <a:p>
            <a:pPr algn="l">
              <a:lnSpc>
                <a:spcPts val="4024"/>
              </a:lnSpc>
            </a:pPr>
          </a:p>
          <a:p>
            <a:pPr algn="l">
              <a:lnSpc>
                <a:spcPts val="4024"/>
              </a:lnSpc>
            </a:pP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6.</a:t>
            </a:r>
            <a:r>
              <a:rPr lang="en-US" sz="21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Document database</a:t>
            </a: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Jika diaktifkan, maka semua dokumen yang di-upload pada Foldernya akan tersimpan di database dan menjadi pembanding terhadap dokumen yang di-upload setelahnya</a:t>
            </a:r>
            <a:r>
              <a:rPr lang="en-US" sz="2106">
                <a:solidFill>
                  <a:srgbClr val="9D111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06" b="true">
                <a:solidFill>
                  <a:srgbClr val="9D111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(disarankan tidak diaktifkan)</a:t>
            </a: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4024"/>
              </a:lnSpc>
            </a:pPr>
          </a:p>
          <a:p>
            <a:pPr algn="l">
              <a:lnSpc>
                <a:spcPts val="4024"/>
              </a:lnSpc>
            </a:pP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7. Klik </a:t>
            </a:r>
            <a:r>
              <a:rPr lang="en-US" sz="21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Save</a:t>
            </a:r>
            <a:r>
              <a:rPr lang="en-US" sz="21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jika setting sudah selesai.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587351" y="2357522"/>
            <a:ext cx="4839493" cy="2998310"/>
            <a:chOff x="0" y="0"/>
            <a:chExt cx="1274599" cy="78967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74599" cy="789678"/>
            </a:xfrm>
            <a:custGeom>
              <a:avLst/>
              <a:gdLst/>
              <a:ahLst/>
              <a:cxnLst/>
              <a:rect r="r" b="b" t="t" l="l"/>
              <a:pathLst>
                <a:path h="789678" w="1274599">
                  <a:moveTo>
                    <a:pt x="81587" y="0"/>
                  </a:moveTo>
                  <a:lnTo>
                    <a:pt x="1193012" y="0"/>
                  </a:lnTo>
                  <a:cubicBezTo>
                    <a:pt x="1214650" y="0"/>
                    <a:pt x="1235402" y="8596"/>
                    <a:pt x="1250703" y="23896"/>
                  </a:cubicBezTo>
                  <a:cubicBezTo>
                    <a:pt x="1266003" y="39197"/>
                    <a:pt x="1274599" y="59949"/>
                    <a:pt x="1274599" y="81587"/>
                  </a:cubicBezTo>
                  <a:lnTo>
                    <a:pt x="1274599" y="708092"/>
                  </a:lnTo>
                  <a:cubicBezTo>
                    <a:pt x="1274599" y="729730"/>
                    <a:pt x="1266003" y="750482"/>
                    <a:pt x="1250703" y="765782"/>
                  </a:cubicBezTo>
                  <a:cubicBezTo>
                    <a:pt x="1235402" y="781083"/>
                    <a:pt x="1214650" y="789678"/>
                    <a:pt x="1193012" y="789678"/>
                  </a:cubicBezTo>
                  <a:lnTo>
                    <a:pt x="81587" y="789678"/>
                  </a:lnTo>
                  <a:cubicBezTo>
                    <a:pt x="59949" y="789678"/>
                    <a:pt x="39197" y="781083"/>
                    <a:pt x="23896" y="765782"/>
                  </a:cubicBezTo>
                  <a:cubicBezTo>
                    <a:pt x="8596" y="750482"/>
                    <a:pt x="0" y="729730"/>
                    <a:pt x="0" y="708092"/>
                  </a:cubicBezTo>
                  <a:lnTo>
                    <a:pt x="0" y="81587"/>
                  </a:lnTo>
                  <a:cubicBezTo>
                    <a:pt x="0" y="59949"/>
                    <a:pt x="8596" y="39197"/>
                    <a:pt x="23896" y="23896"/>
                  </a:cubicBezTo>
                  <a:cubicBezTo>
                    <a:pt x="39197" y="8596"/>
                    <a:pt x="59949" y="0"/>
                    <a:pt x="81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38100"/>
              <a:ext cx="1274599" cy="7515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6" id="26"/>
          <p:cNvSpPr/>
          <p:nvPr/>
        </p:nvSpPr>
        <p:spPr>
          <a:xfrm>
            <a:off x="8865818" y="3253172"/>
            <a:ext cx="2721534" cy="111999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7" id="27"/>
          <p:cNvGrpSpPr/>
          <p:nvPr/>
        </p:nvGrpSpPr>
        <p:grpSpPr>
          <a:xfrm rot="0">
            <a:off x="11587351" y="5911518"/>
            <a:ext cx="4839493" cy="1210168"/>
            <a:chOff x="0" y="0"/>
            <a:chExt cx="1274599" cy="31872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74599" cy="318727"/>
            </a:xfrm>
            <a:custGeom>
              <a:avLst/>
              <a:gdLst/>
              <a:ahLst/>
              <a:cxnLst/>
              <a:rect r="r" b="b" t="t" l="l"/>
              <a:pathLst>
                <a:path h="318727" w="1274599">
                  <a:moveTo>
                    <a:pt x="81587" y="0"/>
                  </a:moveTo>
                  <a:lnTo>
                    <a:pt x="1193012" y="0"/>
                  </a:lnTo>
                  <a:cubicBezTo>
                    <a:pt x="1214650" y="0"/>
                    <a:pt x="1235402" y="8596"/>
                    <a:pt x="1250703" y="23896"/>
                  </a:cubicBezTo>
                  <a:cubicBezTo>
                    <a:pt x="1266003" y="39197"/>
                    <a:pt x="1274599" y="59949"/>
                    <a:pt x="1274599" y="81587"/>
                  </a:cubicBezTo>
                  <a:lnTo>
                    <a:pt x="1274599" y="237141"/>
                  </a:lnTo>
                  <a:cubicBezTo>
                    <a:pt x="1274599" y="258779"/>
                    <a:pt x="1266003" y="279531"/>
                    <a:pt x="1250703" y="294831"/>
                  </a:cubicBezTo>
                  <a:cubicBezTo>
                    <a:pt x="1235402" y="310132"/>
                    <a:pt x="1214650" y="318727"/>
                    <a:pt x="1193012" y="318727"/>
                  </a:cubicBezTo>
                  <a:lnTo>
                    <a:pt x="81587" y="318727"/>
                  </a:lnTo>
                  <a:cubicBezTo>
                    <a:pt x="59949" y="318727"/>
                    <a:pt x="39197" y="310132"/>
                    <a:pt x="23896" y="294831"/>
                  </a:cubicBezTo>
                  <a:cubicBezTo>
                    <a:pt x="8596" y="279531"/>
                    <a:pt x="0" y="258779"/>
                    <a:pt x="0" y="237141"/>
                  </a:cubicBezTo>
                  <a:lnTo>
                    <a:pt x="0" y="81587"/>
                  </a:lnTo>
                  <a:cubicBezTo>
                    <a:pt x="0" y="59949"/>
                    <a:pt x="8596" y="39197"/>
                    <a:pt x="23896" y="23896"/>
                  </a:cubicBezTo>
                  <a:cubicBezTo>
                    <a:pt x="39197" y="8596"/>
                    <a:pt x="59949" y="0"/>
                    <a:pt x="81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38100"/>
              <a:ext cx="1274599" cy="2806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30" id="30"/>
          <p:cNvSpPr/>
          <p:nvPr/>
        </p:nvSpPr>
        <p:spPr>
          <a:xfrm>
            <a:off x="8538813" y="6516602"/>
            <a:ext cx="3048538" cy="0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31" id="31"/>
          <p:cNvGrpSpPr/>
          <p:nvPr/>
        </p:nvGrpSpPr>
        <p:grpSpPr>
          <a:xfrm rot="0">
            <a:off x="15211512" y="7493161"/>
            <a:ext cx="1367731" cy="706543"/>
            <a:chOff x="0" y="0"/>
            <a:chExt cx="360226" cy="18608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60226" cy="186085"/>
            </a:xfrm>
            <a:custGeom>
              <a:avLst/>
              <a:gdLst/>
              <a:ahLst/>
              <a:cxnLst/>
              <a:rect r="r" b="b" t="t" l="l"/>
              <a:pathLst>
                <a:path h="186085" w="360226">
                  <a:moveTo>
                    <a:pt x="93043" y="0"/>
                  </a:moveTo>
                  <a:lnTo>
                    <a:pt x="267183" y="0"/>
                  </a:lnTo>
                  <a:cubicBezTo>
                    <a:pt x="291859" y="0"/>
                    <a:pt x="315525" y="9803"/>
                    <a:pt x="332974" y="27252"/>
                  </a:cubicBezTo>
                  <a:cubicBezTo>
                    <a:pt x="350423" y="44700"/>
                    <a:pt x="360226" y="68366"/>
                    <a:pt x="360226" y="93043"/>
                  </a:cubicBezTo>
                  <a:lnTo>
                    <a:pt x="360226" y="93043"/>
                  </a:lnTo>
                  <a:cubicBezTo>
                    <a:pt x="360226" y="117719"/>
                    <a:pt x="350423" y="141385"/>
                    <a:pt x="332974" y="158834"/>
                  </a:cubicBezTo>
                  <a:cubicBezTo>
                    <a:pt x="315525" y="176283"/>
                    <a:pt x="291859" y="186085"/>
                    <a:pt x="267183" y="186085"/>
                  </a:cubicBezTo>
                  <a:lnTo>
                    <a:pt x="93043" y="186085"/>
                  </a:lnTo>
                  <a:cubicBezTo>
                    <a:pt x="68366" y="186085"/>
                    <a:pt x="44700" y="176283"/>
                    <a:pt x="27252" y="158834"/>
                  </a:cubicBezTo>
                  <a:cubicBezTo>
                    <a:pt x="9803" y="141385"/>
                    <a:pt x="0" y="117719"/>
                    <a:pt x="0" y="93043"/>
                  </a:cubicBezTo>
                  <a:lnTo>
                    <a:pt x="0" y="93043"/>
                  </a:lnTo>
                  <a:cubicBezTo>
                    <a:pt x="0" y="68366"/>
                    <a:pt x="9803" y="44700"/>
                    <a:pt x="27252" y="27252"/>
                  </a:cubicBezTo>
                  <a:cubicBezTo>
                    <a:pt x="44700" y="9803"/>
                    <a:pt x="68366" y="0"/>
                    <a:pt x="930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38100"/>
              <a:ext cx="360226" cy="1479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34" id="34"/>
          <p:cNvSpPr/>
          <p:nvPr/>
        </p:nvSpPr>
        <p:spPr>
          <a:xfrm flipV="true">
            <a:off x="6229708" y="7846432"/>
            <a:ext cx="8981804" cy="860517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269280" y="2282371"/>
            <a:ext cx="9544454" cy="4557477"/>
          </a:xfrm>
          <a:custGeom>
            <a:avLst/>
            <a:gdLst/>
            <a:ahLst/>
            <a:cxnLst/>
            <a:rect r="r" b="b" t="t" l="l"/>
            <a:pathLst>
              <a:path h="4557477" w="9544454">
                <a:moveTo>
                  <a:pt x="0" y="0"/>
                </a:moveTo>
                <a:lnTo>
                  <a:pt x="9544454" y="0"/>
                </a:lnTo>
                <a:lnTo>
                  <a:pt x="9544454" y="4557477"/>
                </a:lnTo>
                <a:lnTo>
                  <a:pt x="0" y="4557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03174" y="2323018"/>
            <a:ext cx="4931388" cy="6050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8. Klik Folder baru yang sudah dibuat.</a:t>
            </a:r>
          </a:p>
          <a:p>
            <a:pPr algn="l">
              <a:lnSpc>
                <a:spcPts val="4358"/>
              </a:lnSpc>
            </a:pPr>
          </a:p>
          <a:p>
            <a:pPr algn="l">
              <a:lnSpc>
                <a:spcPts val="4358"/>
              </a:lnSpc>
            </a:pP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9. </a:t>
            </a:r>
            <a:r>
              <a:rPr lang="en-US" sz="27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+Add Files</a:t>
            </a: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untuk upload dokumen dalam folder.</a:t>
            </a:r>
          </a:p>
          <a:p>
            <a:pPr algn="l">
              <a:lnSpc>
                <a:spcPts val="4358"/>
              </a:lnSpc>
            </a:pPr>
          </a:p>
          <a:p>
            <a:pPr algn="l">
              <a:lnSpc>
                <a:spcPts val="4358"/>
              </a:lnSpc>
            </a:pP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10. </a:t>
            </a:r>
            <a:r>
              <a:rPr lang="en-US" sz="27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Collect</a:t>
            </a: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untuk menyediakan link folder untuk upload mandiri (bisa dibagikan kepada mahasiswa atau dosen).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7276573" y="3297614"/>
            <a:ext cx="2631863" cy="680855"/>
            <a:chOff x="0" y="0"/>
            <a:chExt cx="693166" cy="1793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93165" cy="179320"/>
            </a:xfrm>
            <a:custGeom>
              <a:avLst/>
              <a:gdLst/>
              <a:ahLst/>
              <a:cxnLst/>
              <a:rect r="r" b="b" t="t" l="l"/>
              <a:pathLst>
                <a:path h="179320" w="693165">
                  <a:moveTo>
                    <a:pt x="89660" y="0"/>
                  </a:moveTo>
                  <a:lnTo>
                    <a:pt x="603506" y="0"/>
                  </a:lnTo>
                  <a:cubicBezTo>
                    <a:pt x="653023" y="0"/>
                    <a:pt x="693165" y="40142"/>
                    <a:pt x="693165" y="89660"/>
                  </a:cubicBezTo>
                  <a:lnTo>
                    <a:pt x="693165" y="89660"/>
                  </a:lnTo>
                  <a:cubicBezTo>
                    <a:pt x="693165" y="113439"/>
                    <a:pt x="683719" y="136245"/>
                    <a:pt x="666905" y="153059"/>
                  </a:cubicBezTo>
                  <a:cubicBezTo>
                    <a:pt x="650090" y="169874"/>
                    <a:pt x="627285" y="179320"/>
                    <a:pt x="603506" y="179320"/>
                  </a:cubicBezTo>
                  <a:lnTo>
                    <a:pt x="89660" y="179320"/>
                  </a:lnTo>
                  <a:cubicBezTo>
                    <a:pt x="40142" y="179320"/>
                    <a:pt x="0" y="139178"/>
                    <a:pt x="0" y="89660"/>
                  </a:cubicBezTo>
                  <a:lnTo>
                    <a:pt x="0" y="89660"/>
                  </a:lnTo>
                  <a:cubicBezTo>
                    <a:pt x="0" y="40142"/>
                    <a:pt x="40142" y="0"/>
                    <a:pt x="896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38100"/>
              <a:ext cx="693166" cy="1412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>
            <a:off x="5621610" y="2861445"/>
            <a:ext cx="1647670" cy="714447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6" id="26"/>
          <p:cNvGrpSpPr/>
          <p:nvPr/>
        </p:nvGrpSpPr>
        <p:grpSpPr>
          <a:xfrm rot="0">
            <a:off x="10576595" y="3100404"/>
            <a:ext cx="1920724" cy="680855"/>
            <a:chOff x="0" y="0"/>
            <a:chExt cx="505870" cy="17932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05870" cy="179320"/>
            </a:xfrm>
            <a:custGeom>
              <a:avLst/>
              <a:gdLst/>
              <a:ahLst/>
              <a:cxnLst/>
              <a:rect r="r" b="b" t="t" l="l"/>
              <a:pathLst>
                <a:path h="179320" w="505870">
                  <a:moveTo>
                    <a:pt x="89660" y="0"/>
                  </a:moveTo>
                  <a:lnTo>
                    <a:pt x="416210" y="0"/>
                  </a:lnTo>
                  <a:cubicBezTo>
                    <a:pt x="465728" y="0"/>
                    <a:pt x="505870" y="40142"/>
                    <a:pt x="505870" y="89660"/>
                  </a:cubicBezTo>
                  <a:lnTo>
                    <a:pt x="505870" y="89660"/>
                  </a:lnTo>
                  <a:cubicBezTo>
                    <a:pt x="505870" y="113439"/>
                    <a:pt x="496424" y="136245"/>
                    <a:pt x="479609" y="153059"/>
                  </a:cubicBezTo>
                  <a:cubicBezTo>
                    <a:pt x="462795" y="169874"/>
                    <a:pt x="439989" y="179320"/>
                    <a:pt x="416210" y="179320"/>
                  </a:cubicBezTo>
                  <a:lnTo>
                    <a:pt x="89660" y="179320"/>
                  </a:lnTo>
                  <a:cubicBezTo>
                    <a:pt x="40142" y="179320"/>
                    <a:pt x="0" y="139178"/>
                    <a:pt x="0" y="89660"/>
                  </a:cubicBezTo>
                  <a:lnTo>
                    <a:pt x="0" y="89660"/>
                  </a:lnTo>
                  <a:cubicBezTo>
                    <a:pt x="0" y="40142"/>
                    <a:pt x="40142" y="0"/>
                    <a:pt x="896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38100"/>
              <a:ext cx="505870" cy="1412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9" id="29"/>
          <p:cNvSpPr/>
          <p:nvPr/>
        </p:nvSpPr>
        <p:spPr>
          <a:xfrm flipV="true">
            <a:off x="5810726" y="3745181"/>
            <a:ext cx="4953611" cy="1041095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30" id="30"/>
          <p:cNvGrpSpPr/>
          <p:nvPr/>
        </p:nvGrpSpPr>
        <p:grpSpPr>
          <a:xfrm rot="0">
            <a:off x="13012604" y="3100404"/>
            <a:ext cx="1872155" cy="680855"/>
            <a:chOff x="0" y="0"/>
            <a:chExt cx="493078" cy="17932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93078" cy="179320"/>
            </a:xfrm>
            <a:custGeom>
              <a:avLst/>
              <a:gdLst/>
              <a:ahLst/>
              <a:cxnLst/>
              <a:rect r="r" b="b" t="t" l="l"/>
              <a:pathLst>
                <a:path h="179320" w="493078">
                  <a:moveTo>
                    <a:pt x="89660" y="0"/>
                  </a:moveTo>
                  <a:lnTo>
                    <a:pt x="403418" y="0"/>
                  </a:lnTo>
                  <a:cubicBezTo>
                    <a:pt x="452936" y="0"/>
                    <a:pt x="493078" y="40142"/>
                    <a:pt x="493078" y="89660"/>
                  </a:cubicBezTo>
                  <a:lnTo>
                    <a:pt x="493078" y="89660"/>
                  </a:lnTo>
                  <a:cubicBezTo>
                    <a:pt x="493078" y="113439"/>
                    <a:pt x="483632" y="136245"/>
                    <a:pt x="466817" y="153059"/>
                  </a:cubicBezTo>
                  <a:cubicBezTo>
                    <a:pt x="450003" y="169874"/>
                    <a:pt x="427197" y="179320"/>
                    <a:pt x="403418" y="179320"/>
                  </a:cubicBezTo>
                  <a:lnTo>
                    <a:pt x="89660" y="179320"/>
                  </a:lnTo>
                  <a:cubicBezTo>
                    <a:pt x="40142" y="179320"/>
                    <a:pt x="0" y="139178"/>
                    <a:pt x="0" y="89660"/>
                  </a:cubicBezTo>
                  <a:lnTo>
                    <a:pt x="0" y="89660"/>
                  </a:lnTo>
                  <a:cubicBezTo>
                    <a:pt x="0" y="40142"/>
                    <a:pt x="40142" y="0"/>
                    <a:pt x="896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38100"/>
              <a:ext cx="493078" cy="1412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33" id="33"/>
          <p:cNvSpPr/>
          <p:nvPr/>
        </p:nvSpPr>
        <p:spPr>
          <a:xfrm flipV="true">
            <a:off x="5816603" y="3812561"/>
            <a:ext cx="7609796" cy="2661818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987203" y="2214184"/>
            <a:ext cx="4931388" cy="5497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11. Klik </a:t>
            </a:r>
            <a:r>
              <a:rPr lang="en-US" sz="27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+Add files</a:t>
            </a: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untuk memulai upload dokumen.</a:t>
            </a:r>
          </a:p>
          <a:p>
            <a:pPr algn="l">
              <a:lnSpc>
                <a:spcPts val="4358"/>
              </a:lnSpc>
            </a:pPr>
          </a:p>
          <a:p>
            <a:pPr algn="l">
              <a:lnSpc>
                <a:spcPts val="4358"/>
              </a:lnSpc>
            </a:pP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12. Klik </a:t>
            </a:r>
            <a:r>
              <a:rPr lang="en-US" sz="27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Select files </a:t>
            </a: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untuk memilih dokumen yang akan di-upload.</a:t>
            </a:r>
          </a:p>
          <a:p>
            <a:pPr algn="l">
              <a:lnSpc>
                <a:spcPts val="4358"/>
              </a:lnSpc>
            </a:pPr>
          </a:p>
          <a:p>
            <a:pPr algn="l">
              <a:lnSpc>
                <a:spcPts val="4358"/>
              </a:lnSpc>
            </a:pPr>
            <a:r>
              <a:rPr lang="en-US" sz="27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13. Ukuran maksimum untuk satu kali upload dan jenis file yang bisa di-upload.</a:t>
            </a:r>
          </a:p>
        </p:txBody>
      </p:sp>
      <p:sp>
        <p:nvSpPr>
          <p:cNvPr name="AutoShape 20" id="20"/>
          <p:cNvSpPr/>
          <p:nvPr/>
        </p:nvSpPr>
        <p:spPr>
          <a:xfrm flipV="true">
            <a:off x="6918591" y="6199817"/>
            <a:ext cx="1184855" cy="229692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8592504" y="2448509"/>
            <a:ext cx="8113727" cy="4675535"/>
          </a:xfrm>
          <a:custGeom>
            <a:avLst/>
            <a:gdLst/>
            <a:ahLst/>
            <a:cxnLst/>
            <a:rect r="r" b="b" t="t" l="l"/>
            <a:pathLst>
              <a:path h="4675535" w="8113727">
                <a:moveTo>
                  <a:pt x="0" y="0"/>
                </a:moveTo>
                <a:lnTo>
                  <a:pt x="8113727" y="0"/>
                </a:lnTo>
                <a:lnTo>
                  <a:pt x="8113727" y="4675535"/>
                </a:lnTo>
                <a:lnTo>
                  <a:pt x="0" y="4675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22" id="22"/>
          <p:cNvGrpSpPr/>
          <p:nvPr/>
        </p:nvGrpSpPr>
        <p:grpSpPr>
          <a:xfrm rot="0">
            <a:off x="8592504" y="2402919"/>
            <a:ext cx="1867427" cy="917053"/>
            <a:chOff x="0" y="0"/>
            <a:chExt cx="491833" cy="24152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91833" cy="241528"/>
            </a:xfrm>
            <a:custGeom>
              <a:avLst/>
              <a:gdLst/>
              <a:ahLst/>
              <a:cxnLst/>
              <a:rect r="r" b="b" t="t" l="l"/>
              <a:pathLst>
                <a:path h="241528" w="491833">
                  <a:moveTo>
                    <a:pt x="120764" y="0"/>
                  </a:moveTo>
                  <a:lnTo>
                    <a:pt x="371069" y="0"/>
                  </a:lnTo>
                  <a:cubicBezTo>
                    <a:pt x="403097" y="0"/>
                    <a:pt x="433814" y="12723"/>
                    <a:pt x="456462" y="35371"/>
                  </a:cubicBezTo>
                  <a:cubicBezTo>
                    <a:pt x="479109" y="58019"/>
                    <a:pt x="491833" y="88736"/>
                    <a:pt x="491833" y="120764"/>
                  </a:cubicBezTo>
                  <a:lnTo>
                    <a:pt x="491833" y="120764"/>
                  </a:lnTo>
                  <a:cubicBezTo>
                    <a:pt x="491833" y="187460"/>
                    <a:pt x="437765" y="241528"/>
                    <a:pt x="371069" y="241528"/>
                  </a:cubicBezTo>
                  <a:lnTo>
                    <a:pt x="120764" y="241528"/>
                  </a:lnTo>
                  <a:cubicBezTo>
                    <a:pt x="88736" y="241528"/>
                    <a:pt x="58019" y="228805"/>
                    <a:pt x="35371" y="206157"/>
                  </a:cubicBezTo>
                  <a:cubicBezTo>
                    <a:pt x="12723" y="183510"/>
                    <a:pt x="0" y="152793"/>
                    <a:pt x="0" y="120764"/>
                  </a:cubicBezTo>
                  <a:lnTo>
                    <a:pt x="0" y="120764"/>
                  </a:lnTo>
                  <a:cubicBezTo>
                    <a:pt x="0" y="88736"/>
                    <a:pt x="12723" y="58019"/>
                    <a:pt x="35371" y="35371"/>
                  </a:cubicBezTo>
                  <a:cubicBezTo>
                    <a:pt x="58019" y="12723"/>
                    <a:pt x="88736" y="0"/>
                    <a:pt x="1207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38100"/>
              <a:ext cx="491833" cy="2034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>
            <a:off x="6071811" y="2636345"/>
            <a:ext cx="2520694" cy="277290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6" id="26"/>
          <p:cNvGrpSpPr/>
          <p:nvPr/>
        </p:nvGrpSpPr>
        <p:grpSpPr>
          <a:xfrm rot="0">
            <a:off x="11713290" y="4226856"/>
            <a:ext cx="1872155" cy="793405"/>
            <a:chOff x="0" y="0"/>
            <a:chExt cx="493078" cy="20896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93078" cy="208963"/>
            </a:xfrm>
            <a:custGeom>
              <a:avLst/>
              <a:gdLst/>
              <a:ahLst/>
              <a:cxnLst/>
              <a:rect r="r" b="b" t="t" l="l"/>
              <a:pathLst>
                <a:path h="208963" w="493078">
                  <a:moveTo>
                    <a:pt x="104481" y="0"/>
                  </a:moveTo>
                  <a:lnTo>
                    <a:pt x="388597" y="0"/>
                  </a:lnTo>
                  <a:cubicBezTo>
                    <a:pt x="416307" y="0"/>
                    <a:pt x="442882" y="11008"/>
                    <a:pt x="462476" y="30602"/>
                  </a:cubicBezTo>
                  <a:cubicBezTo>
                    <a:pt x="482070" y="50196"/>
                    <a:pt x="493078" y="76771"/>
                    <a:pt x="493078" y="104481"/>
                  </a:cubicBezTo>
                  <a:lnTo>
                    <a:pt x="493078" y="104481"/>
                  </a:lnTo>
                  <a:cubicBezTo>
                    <a:pt x="493078" y="132192"/>
                    <a:pt x="482070" y="158767"/>
                    <a:pt x="462476" y="178361"/>
                  </a:cubicBezTo>
                  <a:cubicBezTo>
                    <a:pt x="442882" y="197955"/>
                    <a:pt x="416307" y="208963"/>
                    <a:pt x="388597" y="208963"/>
                  </a:cubicBezTo>
                  <a:lnTo>
                    <a:pt x="104481" y="208963"/>
                  </a:lnTo>
                  <a:cubicBezTo>
                    <a:pt x="76771" y="208963"/>
                    <a:pt x="50196" y="197955"/>
                    <a:pt x="30602" y="178361"/>
                  </a:cubicBezTo>
                  <a:cubicBezTo>
                    <a:pt x="11008" y="158767"/>
                    <a:pt x="0" y="132192"/>
                    <a:pt x="0" y="104481"/>
                  </a:cubicBezTo>
                  <a:lnTo>
                    <a:pt x="0" y="104481"/>
                  </a:lnTo>
                  <a:cubicBezTo>
                    <a:pt x="0" y="76771"/>
                    <a:pt x="11008" y="50196"/>
                    <a:pt x="30602" y="30602"/>
                  </a:cubicBezTo>
                  <a:cubicBezTo>
                    <a:pt x="50196" y="11008"/>
                    <a:pt x="76771" y="0"/>
                    <a:pt x="1044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38100"/>
              <a:ext cx="493078" cy="1708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9" id="29"/>
          <p:cNvSpPr/>
          <p:nvPr/>
        </p:nvSpPr>
        <p:spPr>
          <a:xfrm>
            <a:off x="6266804" y="4226856"/>
            <a:ext cx="5567651" cy="396703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30" id="30"/>
          <p:cNvGrpSpPr/>
          <p:nvPr/>
        </p:nvGrpSpPr>
        <p:grpSpPr>
          <a:xfrm rot="0">
            <a:off x="8253355" y="5442490"/>
            <a:ext cx="8313576" cy="2053968"/>
            <a:chOff x="0" y="0"/>
            <a:chExt cx="2189584" cy="54096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189584" cy="540963"/>
            </a:xfrm>
            <a:custGeom>
              <a:avLst/>
              <a:gdLst/>
              <a:ahLst/>
              <a:cxnLst/>
              <a:rect r="r" b="b" t="t" l="l"/>
              <a:pathLst>
                <a:path h="540963" w="2189584">
                  <a:moveTo>
                    <a:pt x="47493" y="0"/>
                  </a:moveTo>
                  <a:lnTo>
                    <a:pt x="2142091" y="0"/>
                  </a:lnTo>
                  <a:cubicBezTo>
                    <a:pt x="2154687" y="0"/>
                    <a:pt x="2166767" y="5004"/>
                    <a:pt x="2175673" y="13910"/>
                  </a:cubicBezTo>
                  <a:cubicBezTo>
                    <a:pt x="2184580" y="22817"/>
                    <a:pt x="2189584" y="34897"/>
                    <a:pt x="2189584" y="47493"/>
                  </a:cubicBezTo>
                  <a:lnTo>
                    <a:pt x="2189584" y="493470"/>
                  </a:lnTo>
                  <a:cubicBezTo>
                    <a:pt x="2189584" y="506065"/>
                    <a:pt x="2184580" y="518146"/>
                    <a:pt x="2175673" y="527052"/>
                  </a:cubicBezTo>
                  <a:cubicBezTo>
                    <a:pt x="2166767" y="535959"/>
                    <a:pt x="2154687" y="540963"/>
                    <a:pt x="2142091" y="540963"/>
                  </a:cubicBezTo>
                  <a:lnTo>
                    <a:pt x="47493" y="540963"/>
                  </a:lnTo>
                  <a:cubicBezTo>
                    <a:pt x="34897" y="540963"/>
                    <a:pt x="22817" y="535959"/>
                    <a:pt x="13910" y="527052"/>
                  </a:cubicBezTo>
                  <a:cubicBezTo>
                    <a:pt x="5004" y="518146"/>
                    <a:pt x="0" y="506065"/>
                    <a:pt x="0" y="493470"/>
                  </a:cubicBezTo>
                  <a:lnTo>
                    <a:pt x="0" y="47493"/>
                  </a:lnTo>
                  <a:cubicBezTo>
                    <a:pt x="0" y="34897"/>
                    <a:pt x="5004" y="22817"/>
                    <a:pt x="13910" y="13910"/>
                  </a:cubicBezTo>
                  <a:cubicBezTo>
                    <a:pt x="22817" y="5004"/>
                    <a:pt x="34897" y="0"/>
                    <a:pt x="474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ysDot"/>
              <a:round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38100"/>
              <a:ext cx="2189584" cy="5028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8592504" y="7712038"/>
            <a:ext cx="7258016" cy="1388096"/>
          </a:xfrm>
          <a:custGeom>
            <a:avLst/>
            <a:gdLst/>
            <a:ahLst/>
            <a:cxnLst/>
            <a:rect r="r" b="b" t="t" l="l"/>
            <a:pathLst>
              <a:path h="1388096" w="7258016">
                <a:moveTo>
                  <a:pt x="0" y="0"/>
                </a:moveTo>
                <a:lnTo>
                  <a:pt x="7258016" y="0"/>
                </a:lnTo>
                <a:lnTo>
                  <a:pt x="7258016" y="1388096"/>
                </a:lnTo>
                <a:lnTo>
                  <a:pt x="0" y="1388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553819" y="2305619"/>
            <a:ext cx="6232016" cy="5493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1"/>
              </a:lnSpc>
            </a:pPr>
            <a:r>
              <a:rPr lang="en-US" sz="2936" u="sng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Cara mengaktifkan link folder untuk upload mandiri</a:t>
            </a:r>
            <a:r>
              <a:rPr lang="en-US" sz="2936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l">
              <a:lnSpc>
                <a:spcPts val="5491"/>
              </a:lnSpc>
            </a:pPr>
            <a:r>
              <a:rPr lang="en-US" sz="293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(Dapat dibagikan kepada mahasiswa/dosen untuk upload)</a:t>
            </a:r>
          </a:p>
          <a:p>
            <a:pPr algn="l" marL="633993" indent="-316997" lvl="1">
              <a:lnSpc>
                <a:spcPts val="5491"/>
              </a:lnSpc>
              <a:buFont typeface="Arial"/>
              <a:buChar char="•"/>
            </a:pPr>
            <a:r>
              <a:rPr lang="en-US" sz="293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Klik </a:t>
            </a:r>
            <a:r>
              <a:rPr lang="en-US" b="true" sz="293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Collect</a:t>
            </a:r>
          </a:p>
          <a:p>
            <a:pPr algn="l" marL="633993" indent="-316997" lvl="1">
              <a:lnSpc>
                <a:spcPts val="5491"/>
              </a:lnSpc>
              <a:buFont typeface="Arial"/>
              <a:buChar char="•"/>
            </a:pPr>
            <a:r>
              <a:rPr lang="en-US" sz="293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Aktifkan </a:t>
            </a:r>
            <a:r>
              <a:rPr lang="en-US" b="true" sz="293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Allow your students to submit their documents</a:t>
            </a:r>
            <a:r>
              <a:rPr lang="en-US" sz="293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5491"/>
              </a:lnSpc>
            </a:pP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8204070" y="3160834"/>
            <a:ext cx="8532948" cy="2783874"/>
          </a:xfrm>
          <a:custGeom>
            <a:avLst/>
            <a:gdLst/>
            <a:ahLst/>
            <a:cxnLst/>
            <a:rect r="r" b="b" t="t" l="l"/>
            <a:pathLst>
              <a:path h="2783874" w="8532948">
                <a:moveTo>
                  <a:pt x="0" y="0"/>
                </a:moveTo>
                <a:lnTo>
                  <a:pt x="8532948" y="0"/>
                </a:lnTo>
                <a:lnTo>
                  <a:pt x="8532948" y="2783874"/>
                </a:lnTo>
                <a:lnTo>
                  <a:pt x="0" y="2783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1" id="21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1234310" y="3340914"/>
            <a:ext cx="1872155" cy="635835"/>
            <a:chOff x="0" y="0"/>
            <a:chExt cx="493078" cy="16746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93078" cy="167463"/>
            </a:xfrm>
            <a:custGeom>
              <a:avLst/>
              <a:gdLst/>
              <a:ahLst/>
              <a:cxnLst/>
              <a:rect r="r" b="b" t="t" l="l"/>
              <a:pathLst>
                <a:path h="167463" w="493078">
                  <a:moveTo>
                    <a:pt x="83731" y="0"/>
                  </a:moveTo>
                  <a:lnTo>
                    <a:pt x="409347" y="0"/>
                  </a:lnTo>
                  <a:cubicBezTo>
                    <a:pt x="455590" y="0"/>
                    <a:pt x="493078" y="37488"/>
                    <a:pt x="493078" y="83731"/>
                  </a:cubicBezTo>
                  <a:lnTo>
                    <a:pt x="493078" y="83731"/>
                  </a:lnTo>
                  <a:cubicBezTo>
                    <a:pt x="493078" y="129975"/>
                    <a:pt x="455590" y="167463"/>
                    <a:pt x="409347" y="167463"/>
                  </a:cubicBezTo>
                  <a:lnTo>
                    <a:pt x="83731" y="167463"/>
                  </a:lnTo>
                  <a:cubicBezTo>
                    <a:pt x="37488" y="167463"/>
                    <a:pt x="0" y="129975"/>
                    <a:pt x="0" y="83731"/>
                  </a:cubicBezTo>
                  <a:lnTo>
                    <a:pt x="0" y="83731"/>
                  </a:lnTo>
                  <a:cubicBezTo>
                    <a:pt x="0" y="37488"/>
                    <a:pt x="37488" y="0"/>
                    <a:pt x="837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38100"/>
              <a:ext cx="493078" cy="1293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 flipV="true">
            <a:off x="4352441" y="3658832"/>
            <a:ext cx="6881870" cy="1843991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6" id="26"/>
          <p:cNvGrpSpPr/>
          <p:nvPr/>
        </p:nvGrpSpPr>
        <p:grpSpPr>
          <a:xfrm rot="0">
            <a:off x="11131603" y="4032222"/>
            <a:ext cx="5295241" cy="558965"/>
            <a:chOff x="0" y="0"/>
            <a:chExt cx="1394631" cy="14721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94631" cy="147217"/>
            </a:xfrm>
            <a:custGeom>
              <a:avLst/>
              <a:gdLst/>
              <a:ahLst/>
              <a:cxnLst/>
              <a:rect r="r" b="b" t="t" l="l"/>
              <a:pathLst>
                <a:path h="147217" w="1394631">
                  <a:moveTo>
                    <a:pt x="73609" y="0"/>
                  </a:moveTo>
                  <a:lnTo>
                    <a:pt x="1321023" y="0"/>
                  </a:lnTo>
                  <a:cubicBezTo>
                    <a:pt x="1361676" y="0"/>
                    <a:pt x="1394631" y="32956"/>
                    <a:pt x="1394631" y="73609"/>
                  </a:cubicBezTo>
                  <a:lnTo>
                    <a:pt x="1394631" y="73609"/>
                  </a:lnTo>
                  <a:cubicBezTo>
                    <a:pt x="1394631" y="93131"/>
                    <a:pt x="1386876" y="111853"/>
                    <a:pt x="1373072" y="125658"/>
                  </a:cubicBezTo>
                  <a:cubicBezTo>
                    <a:pt x="1359268" y="139462"/>
                    <a:pt x="1340545" y="147217"/>
                    <a:pt x="1321023" y="147217"/>
                  </a:cubicBezTo>
                  <a:lnTo>
                    <a:pt x="73609" y="147217"/>
                  </a:lnTo>
                  <a:cubicBezTo>
                    <a:pt x="32956" y="147217"/>
                    <a:pt x="0" y="114261"/>
                    <a:pt x="0" y="73609"/>
                  </a:cubicBezTo>
                  <a:lnTo>
                    <a:pt x="0" y="73609"/>
                  </a:lnTo>
                  <a:cubicBezTo>
                    <a:pt x="0" y="32956"/>
                    <a:pt x="32956" y="0"/>
                    <a:pt x="736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38100"/>
              <a:ext cx="1394631" cy="109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9" id="29"/>
          <p:cNvSpPr/>
          <p:nvPr/>
        </p:nvSpPr>
        <p:spPr>
          <a:xfrm flipV="true">
            <a:off x="7161025" y="4552771"/>
            <a:ext cx="6431669" cy="2043405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545603" y="1925865"/>
            <a:ext cx="7137372" cy="6697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7587" indent="-313794" lvl="1">
              <a:lnSpc>
                <a:spcPts val="5348"/>
              </a:lnSpc>
              <a:buFont typeface="Arial"/>
              <a:buChar char="•"/>
            </a:pPr>
            <a:r>
              <a:rPr lang="en-US" sz="29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Tentukan </a:t>
            </a:r>
            <a:r>
              <a:rPr lang="en-US" b="true" sz="290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Date of submission</a:t>
            </a:r>
            <a:r>
              <a:rPr lang="en-US" sz="29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.   Batas waktu link folder aktif           dan bisa digunakan.</a:t>
            </a:r>
          </a:p>
          <a:p>
            <a:pPr algn="l" marL="627587" indent="-313794" lvl="1">
              <a:lnSpc>
                <a:spcPts val="5348"/>
              </a:lnSpc>
              <a:buFont typeface="Arial"/>
              <a:buChar char="•"/>
            </a:pPr>
            <a:r>
              <a:rPr lang="en-US" b="true" sz="290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Display in form</a:t>
            </a:r>
            <a:r>
              <a:rPr lang="en-US" sz="29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en-US" b="true" sz="2906" u="sng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Aktifkan 2 opsi pertama</a:t>
            </a:r>
            <a:r>
              <a:rPr lang="en-US" sz="29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supaya mahasiswa/dosen yang upload melalui link dapat melihat persentase hasil pengecekan. Note: Hasil detail/Full Report hanya bisa dilihat oleh pemilik akun.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9394235" y="2033660"/>
            <a:ext cx="7299942" cy="6089188"/>
          </a:xfrm>
          <a:custGeom>
            <a:avLst/>
            <a:gdLst/>
            <a:ahLst/>
            <a:cxnLst/>
            <a:rect r="r" b="b" t="t" l="l"/>
            <a:pathLst>
              <a:path h="6089188" w="7299942">
                <a:moveTo>
                  <a:pt x="0" y="0"/>
                </a:moveTo>
                <a:lnTo>
                  <a:pt x="7299942" y="0"/>
                </a:lnTo>
                <a:lnTo>
                  <a:pt x="7299942" y="6089188"/>
                </a:lnTo>
                <a:lnTo>
                  <a:pt x="0" y="6089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444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21" id="21"/>
          <p:cNvGrpSpPr/>
          <p:nvPr/>
        </p:nvGrpSpPr>
        <p:grpSpPr>
          <a:xfrm rot="0">
            <a:off x="9565607" y="6730111"/>
            <a:ext cx="6654576" cy="1283000"/>
            <a:chOff x="0" y="0"/>
            <a:chExt cx="1752645" cy="33790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752646" cy="337909"/>
            </a:xfrm>
            <a:custGeom>
              <a:avLst/>
              <a:gdLst/>
              <a:ahLst/>
              <a:cxnLst/>
              <a:rect r="r" b="b" t="t" l="l"/>
              <a:pathLst>
                <a:path h="337909" w="1752646">
                  <a:moveTo>
                    <a:pt x="59333" y="0"/>
                  </a:moveTo>
                  <a:lnTo>
                    <a:pt x="1693312" y="0"/>
                  </a:lnTo>
                  <a:cubicBezTo>
                    <a:pt x="1709048" y="0"/>
                    <a:pt x="1724140" y="6251"/>
                    <a:pt x="1735267" y="17378"/>
                  </a:cubicBezTo>
                  <a:cubicBezTo>
                    <a:pt x="1746394" y="28505"/>
                    <a:pt x="1752646" y="43597"/>
                    <a:pt x="1752646" y="59333"/>
                  </a:cubicBezTo>
                  <a:lnTo>
                    <a:pt x="1752646" y="278576"/>
                  </a:lnTo>
                  <a:cubicBezTo>
                    <a:pt x="1752646" y="294312"/>
                    <a:pt x="1746394" y="309404"/>
                    <a:pt x="1735267" y="320531"/>
                  </a:cubicBezTo>
                  <a:cubicBezTo>
                    <a:pt x="1724140" y="331658"/>
                    <a:pt x="1709048" y="337909"/>
                    <a:pt x="1693312" y="337909"/>
                  </a:cubicBezTo>
                  <a:lnTo>
                    <a:pt x="59333" y="337909"/>
                  </a:lnTo>
                  <a:cubicBezTo>
                    <a:pt x="43597" y="337909"/>
                    <a:pt x="28505" y="331658"/>
                    <a:pt x="17378" y="320531"/>
                  </a:cubicBezTo>
                  <a:cubicBezTo>
                    <a:pt x="6251" y="309404"/>
                    <a:pt x="0" y="294312"/>
                    <a:pt x="0" y="278576"/>
                  </a:cubicBezTo>
                  <a:lnTo>
                    <a:pt x="0" y="59333"/>
                  </a:lnTo>
                  <a:cubicBezTo>
                    <a:pt x="0" y="43597"/>
                    <a:pt x="6251" y="28505"/>
                    <a:pt x="17378" y="17378"/>
                  </a:cubicBezTo>
                  <a:cubicBezTo>
                    <a:pt x="28505" y="6251"/>
                    <a:pt x="43597" y="0"/>
                    <a:pt x="593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38100"/>
              <a:ext cx="1752645" cy="299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4" id="24"/>
          <p:cNvSpPr/>
          <p:nvPr/>
        </p:nvSpPr>
        <p:spPr>
          <a:xfrm>
            <a:off x="7827594" y="4504678"/>
            <a:ext cx="1878520" cy="2369495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5" id="25"/>
          <p:cNvGrpSpPr/>
          <p:nvPr/>
        </p:nvGrpSpPr>
        <p:grpSpPr>
          <a:xfrm rot="0">
            <a:off x="9565607" y="2898234"/>
            <a:ext cx="3734855" cy="1283000"/>
            <a:chOff x="0" y="0"/>
            <a:chExt cx="983665" cy="33790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83665" cy="337909"/>
            </a:xfrm>
            <a:custGeom>
              <a:avLst/>
              <a:gdLst/>
              <a:ahLst/>
              <a:cxnLst/>
              <a:rect r="r" b="b" t="t" l="l"/>
              <a:pathLst>
                <a:path h="337909" w="983665">
                  <a:moveTo>
                    <a:pt x="105717" y="0"/>
                  </a:moveTo>
                  <a:lnTo>
                    <a:pt x="877948" y="0"/>
                  </a:lnTo>
                  <a:cubicBezTo>
                    <a:pt x="905986" y="0"/>
                    <a:pt x="932876" y="11138"/>
                    <a:pt x="952702" y="30964"/>
                  </a:cubicBezTo>
                  <a:cubicBezTo>
                    <a:pt x="972527" y="50790"/>
                    <a:pt x="983665" y="77679"/>
                    <a:pt x="983665" y="105717"/>
                  </a:cubicBezTo>
                  <a:lnTo>
                    <a:pt x="983665" y="232192"/>
                  </a:lnTo>
                  <a:cubicBezTo>
                    <a:pt x="983665" y="260230"/>
                    <a:pt x="972527" y="287120"/>
                    <a:pt x="952702" y="306946"/>
                  </a:cubicBezTo>
                  <a:cubicBezTo>
                    <a:pt x="932876" y="326771"/>
                    <a:pt x="905986" y="337909"/>
                    <a:pt x="877948" y="337909"/>
                  </a:cubicBezTo>
                  <a:lnTo>
                    <a:pt x="105717" y="337909"/>
                  </a:lnTo>
                  <a:cubicBezTo>
                    <a:pt x="77679" y="337909"/>
                    <a:pt x="50790" y="326771"/>
                    <a:pt x="30964" y="306946"/>
                  </a:cubicBezTo>
                  <a:cubicBezTo>
                    <a:pt x="11138" y="287120"/>
                    <a:pt x="0" y="260230"/>
                    <a:pt x="0" y="232192"/>
                  </a:cubicBezTo>
                  <a:lnTo>
                    <a:pt x="0" y="105717"/>
                  </a:lnTo>
                  <a:cubicBezTo>
                    <a:pt x="0" y="77679"/>
                    <a:pt x="11138" y="50790"/>
                    <a:pt x="30964" y="30964"/>
                  </a:cubicBezTo>
                  <a:cubicBezTo>
                    <a:pt x="50790" y="11138"/>
                    <a:pt x="77679" y="0"/>
                    <a:pt x="1057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38100"/>
              <a:ext cx="983665" cy="299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8" id="28"/>
          <p:cNvSpPr/>
          <p:nvPr/>
        </p:nvSpPr>
        <p:spPr>
          <a:xfrm>
            <a:off x="7849985" y="3304134"/>
            <a:ext cx="1715622" cy="186021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TextBox 29" id="29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950784" y="2125089"/>
            <a:ext cx="5539159" cy="3316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7587" indent="-313794" lvl="1">
              <a:lnSpc>
                <a:spcPts val="5348"/>
              </a:lnSpc>
              <a:buFont typeface="Arial"/>
              <a:buChar char="•"/>
            </a:pPr>
            <a:r>
              <a:rPr lang="en-US" sz="29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Selanjutnya link sudah siap di-Copy dan dibagikan kepada mahasiswa/dosen untuk upload mandiri melalui link. Klik </a:t>
            </a:r>
            <a:r>
              <a:rPr lang="en-US" b="true" sz="290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Copy</a:t>
            </a:r>
            <a:r>
              <a:rPr lang="en-US" sz="29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8624437" y="2323648"/>
            <a:ext cx="8048278" cy="3225636"/>
          </a:xfrm>
          <a:custGeom>
            <a:avLst/>
            <a:gdLst/>
            <a:ahLst/>
            <a:cxnLst/>
            <a:rect r="r" b="b" t="t" l="l"/>
            <a:pathLst>
              <a:path h="3225636" w="8048278">
                <a:moveTo>
                  <a:pt x="0" y="0"/>
                </a:moveTo>
                <a:lnTo>
                  <a:pt x="8048279" y="0"/>
                </a:lnTo>
                <a:lnTo>
                  <a:pt x="8048279" y="3225636"/>
                </a:lnTo>
                <a:lnTo>
                  <a:pt x="0" y="3225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1" id="21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3915491" y="4143597"/>
            <a:ext cx="1454757" cy="1283000"/>
            <a:chOff x="0" y="0"/>
            <a:chExt cx="383146" cy="33790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83146" cy="337909"/>
            </a:xfrm>
            <a:custGeom>
              <a:avLst/>
              <a:gdLst/>
              <a:ahLst/>
              <a:cxnLst/>
              <a:rect r="r" b="b" t="t" l="l"/>
              <a:pathLst>
                <a:path h="337909" w="383146">
                  <a:moveTo>
                    <a:pt x="168955" y="0"/>
                  </a:moveTo>
                  <a:lnTo>
                    <a:pt x="214191" y="0"/>
                  </a:lnTo>
                  <a:cubicBezTo>
                    <a:pt x="307502" y="0"/>
                    <a:pt x="383146" y="75644"/>
                    <a:pt x="383146" y="168955"/>
                  </a:cubicBezTo>
                  <a:lnTo>
                    <a:pt x="383146" y="168955"/>
                  </a:lnTo>
                  <a:cubicBezTo>
                    <a:pt x="383146" y="262266"/>
                    <a:pt x="307502" y="337909"/>
                    <a:pt x="214191" y="337909"/>
                  </a:cubicBezTo>
                  <a:lnTo>
                    <a:pt x="168955" y="337909"/>
                  </a:lnTo>
                  <a:cubicBezTo>
                    <a:pt x="75644" y="337909"/>
                    <a:pt x="0" y="262266"/>
                    <a:pt x="0" y="168955"/>
                  </a:cubicBezTo>
                  <a:lnTo>
                    <a:pt x="0" y="168955"/>
                  </a:lnTo>
                  <a:cubicBezTo>
                    <a:pt x="0" y="75644"/>
                    <a:pt x="75644" y="0"/>
                    <a:pt x="1689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38100"/>
              <a:ext cx="383146" cy="299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 flipV="true">
            <a:off x="6849016" y="4825760"/>
            <a:ext cx="7179026" cy="317740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367240" y="-1453451"/>
            <a:ext cx="879396" cy="5239812"/>
            <a:chOff x="0" y="0"/>
            <a:chExt cx="315156" cy="18778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877831"/>
            </a:xfrm>
            <a:custGeom>
              <a:avLst/>
              <a:gdLst/>
              <a:ahLst/>
              <a:cxnLst/>
              <a:rect r="r" b="b" t="t" l="l"/>
              <a:pathLst>
                <a:path h="1877831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720253"/>
                  </a:lnTo>
                  <a:cubicBezTo>
                    <a:pt x="315156" y="1762045"/>
                    <a:pt x="298554" y="1802125"/>
                    <a:pt x="269002" y="1831677"/>
                  </a:cubicBezTo>
                  <a:cubicBezTo>
                    <a:pt x="239451" y="1861229"/>
                    <a:pt x="199370" y="1877831"/>
                    <a:pt x="157578" y="1877831"/>
                  </a:cubicBezTo>
                  <a:lnTo>
                    <a:pt x="157578" y="1877831"/>
                  </a:lnTo>
                  <a:cubicBezTo>
                    <a:pt x="115786" y="1877831"/>
                    <a:pt x="75705" y="1861229"/>
                    <a:pt x="46153" y="1831677"/>
                  </a:cubicBezTo>
                  <a:cubicBezTo>
                    <a:pt x="16602" y="1802125"/>
                    <a:pt x="0" y="1762045"/>
                    <a:pt x="0" y="1720253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896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9020" y="3223539"/>
            <a:ext cx="14869959" cy="1338296"/>
          </a:xfrm>
          <a:custGeom>
            <a:avLst/>
            <a:gdLst/>
            <a:ahLst/>
            <a:cxnLst/>
            <a:rect r="r" b="b" t="t" l="l"/>
            <a:pathLst>
              <a:path h="1338296" w="14869959">
                <a:moveTo>
                  <a:pt x="0" y="0"/>
                </a:moveTo>
                <a:lnTo>
                  <a:pt x="14869960" y="0"/>
                </a:lnTo>
                <a:lnTo>
                  <a:pt x="14869960" y="1338296"/>
                </a:lnTo>
                <a:lnTo>
                  <a:pt x="0" y="1338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839059" y="4972050"/>
            <a:ext cx="7149750" cy="3829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5998" indent="-302999" lvl="1">
              <a:lnSpc>
                <a:spcPts val="5164"/>
              </a:lnSpc>
              <a:buFont typeface="Arial"/>
              <a:buChar char="•"/>
            </a:pPr>
            <a:r>
              <a:rPr lang="en-US" sz="28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Tanda        dokumen tidak tersimpan dalam database. Tanda        dokumen tersimpan dalam database. Untuk menyimpan atau menarik dari database bisa langsung Klik icon tersebut. 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3552124" y="5014933"/>
            <a:ext cx="520273" cy="574151"/>
          </a:xfrm>
          <a:custGeom>
            <a:avLst/>
            <a:gdLst/>
            <a:ahLst/>
            <a:cxnLst/>
            <a:rect r="r" b="b" t="t" l="l"/>
            <a:pathLst>
              <a:path h="574151" w="520273">
                <a:moveTo>
                  <a:pt x="0" y="0"/>
                </a:moveTo>
                <a:lnTo>
                  <a:pt x="520273" y="0"/>
                </a:lnTo>
                <a:lnTo>
                  <a:pt x="520273" y="574151"/>
                </a:lnTo>
                <a:lnTo>
                  <a:pt x="0" y="5741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4333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6441955" y="5678311"/>
            <a:ext cx="520273" cy="576824"/>
          </a:xfrm>
          <a:custGeom>
            <a:avLst/>
            <a:gdLst/>
            <a:ahLst/>
            <a:cxnLst/>
            <a:rect r="r" b="b" t="t" l="l"/>
            <a:pathLst>
              <a:path h="576824" w="520273">
                <a:moveTo>
                  <a:pt x="0" y="0"/>
                </a:moveTo>
                <a:lnTo>
                  <a:pt x="520273" y="0"/>
                </a:lnTo>
                <a:lnTo>
                  <a:pt x="520273" y="576824"/>
                </a:lnTo>
                <a:lnTo>
                  <a:pt x="0" y="576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0079044" y="3554610"/>
            <a:ext cx="501142" cy="773683"/>
            <a:chOff x="0" y="0"/>
            <a:chExt cx="131988" cy="20376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1988" cy="203768"/>
            </a:xfrm>
            <a:custGeom>
              <a:avLst/>
              <a:gdLst/>
              <a:ahLst/>
              <a:cxnLst/>
              <a:rect r="r" b="b" t="t" l="l"/>
              <a:pathLst>
                <a:path h="203768" w="131988">
                  <a:moveTo>
                    <a:pt x="65994" y="0"/>
                  </a:moveTo>
                  <a:lnTo>
                    <a:pt x="65994" y="0"/>
                  </a:lnTo>
                  <a:cubicBezTo>
                    <a:pt x="83497" y="0"/>
                    <a:pt x="100283" y="6953"/>
                    <a:pt x="112659" y="19329"/>
                  </a:cubicBezTo>
                  <a:cubicBezTo>
                    <a:pt x="125035" y="31705"/>
                    <a:pt x="131988" y="48491"/>
                    <a:pt x="131988" y="65994"/>
                  </a:cubicBezTo>
                  <a:lnTo>
                    <a:pt x="131988" y="137774"/>
                  </a:lnTo>
                  <a:cubicBezTo>
                    <a:pt x="131988" y="174222"/>
                    <a:pt x="102441" y="203768"/>
                    <a:pt x="65994" y="203768"/>
                  </a:cubicBezTo>
                  <a:lnTo>
                    <a:pt x="65994" y="203768"/>
                  </a:lnTo>
                  <a:cubicBezTo>
                    <a:pt x="29547" y="203768"/>
                    <a:pt x="0" y="174222"/>
                    <a:pt x="0" y="137774"/>
                  </a:cubicBezTo>
                  <a:lnTo>
                    <a:pt x="0" y="65994"/>
                  </a:lnTo>
                  <a:cubicBezTo>
                    <a:pt x="0" y="29547"/>
                    <a:pt x="29547" y="0"/>
                    <a:pt x="659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38100"/>
              <a:ext cx="131988" cy="1656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6" id="26"/>
          <p:cNvSpPr/>
          <p:nvPr/>
        </p:nvSpPr>
        <p:spPr>
          <a:xfrm flipV="true">
            <a:off x="8696013" y="4124504"/>
            <a:ext cx="1459246" cy="1726489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TextBox 27" id="27"/>
          <p:cNvSpPr txBox="true"/>
          <p:nvPr/>
        </p:nvSpPr>
        <p:spPr>
          <a:xfrm rot="0">
            <a:off x="9793761" y="5123265"/>
            <a:ext cx="7149750" cy="253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5998" indent="-302999" lvl="1">
              <a:lnSpc>
                <a:spcPts val="5164"/>
              </a:lnSpc>
              <a:buFont typeface="Arial"/>
              <a:buChar char="•"/>
            </a:pPr>
            <a:r>
              <a:rPr lang="en-US" sz="28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Persentase hasil pengecekan, persentase yang tampil disini adalah persetase total dari </a:t>
            </a:r>
            <a:r>
              <a:rPr lang="en-US" b="true" sz="280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Similarity, AI dan Urecognized Language</a:t>
            </a:r>
            <a:r>
              <a:rPr lang="en-US" sz="28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0637336" y="3505846"/>
            <a:ext cx="674526" cy="773683"/>
            <a:chOff x="0" y="0"/>
            <a:chExt cx="177653" cy="20376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77653" cy="203768"/>
            </a:xfrm>
            <a:custGeom>
              <a:avLst/>
              <a:gdLst/>
              <a:ahLst/>
              <a:cxnLst/>
              <a:rect r="r" b="b" t="t" l="l"/>
              <a:pathLst>
                <a:path h="203768" w="177653">
                  <a:moveTo>
                    <a:pt x="88827" y="0"/>
                  </a:moveTo>
                  <a:lnTo>
                    <a:pt x="88827" y="0"/>
                  </a:lnTo>
                  <a:cubicBezTo>
                    <a:pt x="137884" y="0"/>
                    <a:pt x="177653" y="39769"/>
                    <a:pt x="177653" y="88827"/>
                  </a:cubicBezTo>
                  <a:lnTo>
                    <a:pt x="177653" y="114942"/>
                  </a:lnTo>
                  <a:cubicBezTo>
                    <a:pt x="177653" y="138500"/>
                    <a:pt x="168295" y="161093"/>
                    <a:pt x="151636" y="177752"/>
                  </a:cubicBezTo>
                  <a:cubicBezTo>
                    <a:pt x="134978" y="194410"/>
                    <a:pt x="112385" y="203768"/>
                    <a:pt x="88827" y="203768"/>
                  </a:cubicBezTo>
                  <a:lnTo>
                    <a:pt x="88827" y="203768"/>
                  </a:lnTo>
                  <a:cubicBezTo>
                    <a:pt x="65268" y="203768"/>
                    <a:pt x="42675" y="194410"/>
                    <a:pt x="26017" y="177752"/>
                  </a:cubicBezTo>
                  <a:cubicBezTo>
                    <a:pt x="9358" y="161093"/>
                    <a:pt x="0" y="138500"/>
                    <a:pt x="0" y="114942"/>
                  </a:cubicBezTo>
                  <a:lnTo>
                    <a:pt x="0" y="88827"/>
                  </a:lnTo>
                  <a:cubicBezTo>
                    <a:pt x="0" y="65268"/>
                    <a:pt x="9358" y="42675"/>
                    <a:pt x="26017" y="26017"/>
                  </a:cubicBezTo>
                  <a:cubicBezTo>
                    <a:pt x="42675" y="9358"/>
                    <a:pt x="65268" y="0"/>
                    <a:pt x="888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38100"/>
              <a:ext cx="177653" cy="1656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31" id="31"/>
          <p:cNvSpPr/>
          <p:nvPr/>
        </p:nvSpPr>
        <p:spPr>
          <a:xfrm flipH="true" flipV="true">
            <a:off x="11132255" y="4240488"/>
            <a:ext cx="284689" cy="1061520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TextBox 32" id="32"/>
          <p:cNvSpPr txBox="true"/>
          <p:nvPr/>
        </p:nvSpPr>
        <p:spPr>
          <a:xfrm rot="0">
            <a:off x="11581031" y="379784"/>
            <a:ext cx="4668920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 ANALYSES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367240" y="-1453451"/>
            <a:ext cx="879396" cy="5239812"/>
            <a:chOff x="0" y="0"/>
            <a:chExt cx="315156" cy="18778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877831"/>
            </a:xfrm>
            <a:custGeom>
              <a:avLst/>
              <a:gdLst/>
              <a:ahLst/>
              <a:cxnLst/>
              <a:rect r="r" b="b" t="t" l="l"/>
              <a:pathLst>
                <a:path h="1877831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720253"/>
                  </a:lnTo>
                  <a:cubicBezTo>
                    <a:pt x="315156" y="1762045"/>
                    <a:pt x="298554" y="1802125"/>
                    <a:pt x="269002" y="1831677"/>
                  </a:cubicBezTo>
                  <a:cubicBezTo>
                    <a:pt x="239451" y="1861229"/>
                    <a:pt x="199370" y="1877831"/>
                    <a:pt x="157578" y="1877831"/>
                  </a:cubicBezTo>
                  <a:lnTo>
                    <a:pt x="157578" y="1877831"/>
                  </a:lnTo>
                  <a:cubicBezTo>
                    <a:pt x="115786" y="1877831"/>
                    <a:pt x="75705" y="1861229"/>
                    <a:pt x="46153" y="1831677"/>
                  </a:cubicBezTo>
                  <a:cubicBezTo>
                    <a:pt x="16602" y="1802125"/>
                    <a:pt x="0" y="1762045"/>
                    <a:pt x="0" y="1720253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896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9020" y="3223539"/>
            <a:ext cx="14869959" cy="1338296"/>
          </a:xfrm>
          <a:custGeom>
            <a:avLst/>
            <a:gdLst/>
            <a:ahLst/>
            <a:cxnLst/>
            <a:rect r="r" b="b" t="t" l="l"/>
            <a:pathLst>
              <a:path h="1338296" w="14869959">
                <a:moveTo>
                  <a:pt x="0" y="0"/>
                </a:moveTo>
                <a:lnTo>
                  <a:pt x="14869960" y="0"/>
                </a:lnTo>
                <a:lnTo>
                  <a:pt x="14869960" y="1338296"/>
                </a:lnTo>
                <a:lnTo>
                  <a:pt x="0" y="1338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6448913" y="5259984"/>
            <a:ext cx="10264236" cy="591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5998" indent="-302999" lvl="1">
              <a:lnSpc>
                <a:spcPts val="5164"/>
              </a:lnSpc>
              <a:buFont typeface="Arial"/>
              <a:buChar char="•"/>
            </a:pPr>
            <a:r>
              <a:rPr lang="en-US" sz="28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Klik </a:t>
            </a:r>
            <a:r>
              <a:rPr lang="en-US" b="true" sz="280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Report </a:t>
            </a:r>
            <a:r>
              <a:rPr lang="en-US" sz="28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untuk melihat detail hasil pengecekan.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3578228" y="3466805"/>
            <a:ext cx="2347667" cy="773683"/>
            <a:chOff x="0" y="0"/>
            <a:chExt cx="618316" cy="20376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18316" cy="203768"/>
            </a:xfrm>
            <a:custGeom>
              <a:avLst/>
              <a:gdLst/>
              <a:ahLst/>
              <a:cxnLst/>
              <a:rect r="r" b="b" t="t" l="l"/>
              <a:pathLst>
                <a:path h="203768" w="618316">
                  <a:moveTo>
                    <a:pt x="101884" y="0"/>
                  </a:moveTo>
                  <a:lnTo>
                    <a:pt x="516431" y="0"/>
                  </a:lnTo>
                  <a:cubicBezTo>
                    <a:pt x="543453" y="0"/>
                    <a:pt x="569367" y="10734"/>
                    <a:pt x="588474" y="29841"/>
                  </a:cubicBezTo>
                  <a:cubicBezTo>
                    <a:pt x="607581" y="48948"/>
                    <a:pt x="618316" y="74863"/>
                    <a:pt x="618316" y="101884"/>
                  </a:cubicBezTo>
                  <a:lnTo>
                    <a:pt x="618316" y="101884"/>
                  </a:lnTo>
                  <a:cubicBezTo>
                    <a:pt x="618316" y="158153"/>
                    <a:pt x="572700" y="203768"/>
                    <a:pt x="516431" y="203768"/>
                  </a:cubicBezTo>
                  <a:lnTo>
                    <a:pt x="101884" y="203768"/>
                  </a:lnTo>
                  <a:cubicBezTo>
                    <a:pt x="74863" y="203768"/>
                    <a:pt x="48948" y="193034"/>
                    <a:pt x="29841" y="173927"/>
                  </a:cubicBezTo>
                  <a:cubicBezTo>
                    <a:pt x="10734" y="154820"/>
                    <a:pt x="0" y="128906"/>
                    <a:pt x="0" y="101884"/>
                  </a:cubicBezTo>
                  <a:lnTo>
                    <a:pt x="0" y="101884"/>
                  </a:lnTo>
                  <a:cubicBezTo>
                    <a:pt x="0" y="74863"/>
                    <a:pt x="10734" y="48948"/>
                    <a:pt x="29841" y="29841"/>
                  </a:cubicBezTo>
                  <a:cubicBezTo>
                    <a:pt x="48948" y="10734"/>
                    <a:pt x="74863" y="0"/>
                    <a:pt x="1018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38100"/>
              <a:ext cx="618316" cy="1656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4" id="24"/>
          <p:cNvSpPr/>
          <p:nvPr/>
        </p:nvSpPr>
        <p:spPr>
          <a:xfrm flipV="true">
            <a:off x="8779168" y="4299488"/>
            <a:ext cx="4911539" cy="1131946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TextBox 25" id="25"/>
          <p:cNvSpPr txBox="true"/>
          <p:nvPr/>
        </p:nvSpPr>
        <p:spPr>
          <a:xfrm rot="0">
            <a:off x="11581031" y="379784"/>
            <a:ext cx="4668920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 ANALYSES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367240" y="-1453451"/>
            <a:ext cx="879396" cy="5239812"/>
            <a:chOff x="0" y="0"/>
            <a:chExt cx="315156" cy="18778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877831"/>
            </a:xfrm>
            <a:custGeom>
              <a:avLst/>
              <a:gdLst/>
              <a:ahLst/>
              <a:cxnLst/>
              <a:rect r="r" b="b" t="t" l="l"/>
              <a:pathLst>
                <a:path h="1877831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720253"/>
                  </a:lnTo>
                  <a:cubicBezTo>
                    <a:pt x="315156" y="1762045"/>
                    <a:pt x="298554" y="1802125"/>
                    <a:pt x="269002" y="1831677"/>
                  </a:cubicBezTo>
                  <a:cubicBezTo>
                    <a:pt x="239451" y="1861229"/>
                    <a:pt x="199370" y="1877831"/>
                    <a:pt x="157578" y="1877831"/>
                  </a:cubicBezTo>
                  <a:lnTo>
                    <a:pt x="157578" y="1877831"/>
                  </a:lnTo>
                  <a:cubicBezTo>
                    <a:pt x="115786" y="1877831"/>
                    <a:pt x="75705" y="1861229"/>
                    <a:pt x="46153" y="1831677"/>
                  </a:cubicBezTo>
                  <a:cubicBezTo>
                    <a:pt x="16602" y="1802125"/>
                    <a:pt x="0" y="1762045"/>
                    <a:pt x="0" y="1720253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896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1581031" y="379784"/>
            <a:ext cx="4668920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 ANALYSES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06507" y="1725091"/>
            <a:ext cx="6909827" cy="6635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4"/>
              </a:lnSpc>
            </a:pPr>
            <a:r>
              <a:rPr lang="en-US" sz="2689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Summary</a:t>
            </a:r>
            <a:r>
              <a:rPr lang="en-US" sz="26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l" marL="515979" indent="-257989" lvl="1">
              <a:lnSpc>
                <a:spcPts val="5281"/>
              </a:lnSpc>
              <a:buFont typeface="Arial"/>
              <a:buChar char="•"/>
            </a:pPr>
            <a:r>
              <a:rPr lang="en-US" b="true" sz="2389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Similarities</a:t>
            </a:r>
            <a:r>
              <a:rPr lang="en-US" sz="23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persentase teks yang terdeteksi kemiripan dengan sumber lain.</a:t>
            </a:r>
          </a:p>
          <a:p>
            <a:pPr algn="l" marL="515979" indent="-257989" lvl="1">
              <a:lnSpc>
                <a:spcPts val="5281"/>
              </a:lnSpc>
              <a:buFont typeface="Arial"/>
              <a:buChar char="•"/>
            </a:pPr>
            <a:r>
              <a:rPr lang="en-US" b="true" sz="2389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Detection</a:t>
            </a:r>
            <a:r>
              <a:rPr lang="en-US" sz="23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en-US" sz="23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bagian teks yang terdeteksi dibuat dengan bantuan AI tools.</a:t>
            </a:r>
          </a:p>
          <a:p>
            <a:pPr algn="l" marL="515979" indent="-257989" lvl="1">
              <a:lnSpc>
                <a:spcPts val="5281"/>
              </a:lnSpc>
              <a:buFont typeface="Arial"/>
              <a:buChar char="•"/>
            </a:pPr>
            <a:r>
              <a:rPr lang="en-US" b="true" sz="2389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Unrecognized languages</a:t>
            </a:r>
            <a:r>
              <a:rPr lang="en-US" sz="23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en-US" sz="23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bagian teks yang menggunakan karakter yang tidak dikenali.</a:t>
            </a:r>
          </a:p>
          <a:p>
            <a:pPr algn="l" marL="515979" indent="-257989" lvl="1">
              <a:lnSpc>
                <a:spcPts val="5281"/>
              </a:lnSpc>
              <a:buFont typeface="Arial"/>
              <a:buChar char="•"/>
            </a:pPr>
            <a:r>
              <a:rPr lang="en-US" b="true" sz="2389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Text between quotes</a:t>
            </a:r>
            <a:r>
              <a:rPr lang="en-US" sz="23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persentase teks yang berada dalam tanda kutip.</a:t>
            </a:r>
          </a:p>
          <a:p>
            <a:pPr algn="l">
              <a:lnSpc>
                <a:spcPts val="4397"/>
              </a:lnSpc>
            </a:pP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8727311" y="1925925"/>
            <a:ext cx="7817532" cy="5999956"/>
          </a:xfrm>
          <a:custGeom>
            <a:avLst/>
            <a:gdLst/>
            <a:ahLst/>
            <a:cxnLst/>
            <a:rect r="r" b="b" t="t" l="l"/>
            <a:pathLst>
              <a:path h="5999956" w="7817532">
                <a:moveTo>
                  <a:pt x="0" y="0"/>
                </a:moveTo>
                <a:lnTo>
                  <a:pt x="7817533" y="0"/>
                </a:lnTo>
                <a:lnTo>
                  <a:pt x="7817533" y="5999957"/>
                </a:lnTo>
                <a:lnTo>
                  <a:pt x="0" y="59999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367240" y="-1453451"/>
            <a:ext cx="879396" cy="5239812"/>
            <a:chOff x="0" y="0"/>
            <a:chExt cx="315156" cy="18778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877831"/>
            </a:xfrm>
            <a:custGeom>
              <a:avLst/>
              <a:gdLst/>
              <a:ahLst/>
              <a:cxnLst/>
              <a:rect r="r" b="b" t="t" l="l"/>
              <a:pathLst>
                <a:path h="1877831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720253"/>
                  </a:lnTo>
                  <a:cubicBezTo>
                    <a:pt x="315156" y="1762045"/>
                    <a:pt x="298554" y="1802125"/>
                    <a:pt x="269002" y="1831677"/>
                  </a:cubicBezTo>
                  <a:cubicBezTo>
                    <a:pt x="239451" y="1861229"/>
                    <a:pt x="199370" y="1877831"/>
                    <a:pt x="157578" y="1877831"/>
                  </a:cubicBezTo>
                  <a:lnTo>
                    <a:pt x="157578" y="1877831"/>
                  </a:lnTo>
                  <a:cubicBezTo>
                    <a:pt x="115786" y="1877831"/>
                    <a:pt x="75705" y="1861229"/>
                    <a:pt x="46153" y="1831677"/>
                  </a:cubicBezTo>
                  <a:cubicBezTo>
                    <a:pt x="16602" y="1802125"/>
                    <a:pt x="0" y="1762045"/>
                    <a:pt x="0" y="1720253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896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659563" y="2102689"/>
            <a:ext cx="8368407" cy="5523623"/>
          </a:xfrm>
          <a:custGeom>
            <a:avLst/>
            <a:gdLst/>
            <a:ahLst/>
            <a:cxnLst/>
            <a:rect r="r" b="b" t="t" l="l"/>
            <a:pathLst>
              <a:path h="5523623" w="8368407">
                <a:moveTo>
                  <a:pt x="0" y="0"/>
                </a:moveTo>
                <a:lnTo>
                  <a:pt x="8368407" y="0"/>
                </a:lnTo>
                <a:lnTo>
                  <a:pt x="8368407" y="5523623"/>
                </a:lnTo>
                <a:lnTo>
                  <a:pt x="0" y="5523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20" id="20"/>
          <p:cNvGrpSpPr/>
          <p:nvPr/>
        </p:nvGrpSpPr>
        <p:grpSpPr>
          <a:xfrm rot="0">
            <a:off x="8714798" y="2177266"/>
            <a:ext cx="1924830" cy="595538"/>
            <a:chOff x="0" y="0"/>
            <a:chExt cx="506951" cy="1568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06951" cy="156850"/>
            </a:xfrm>
            <a:custGeom>
              <a:avLst/>
              <a:gdLst/>
              <a:ahLst/>
              <a:cxnLst/>
              <a:rect r="r" b="b" t="t" l="l"/>
              <a:pathLst>
                <a:path h="156850" w="506951">
                  <a:moveTo>
                    <a:pt x="0" y="0"/>
                  </a:moveTo>
                  <a:lnTo>
                    <a:pt x="506951" y="0"/>
                  </a:lnTo>
                  <a:lnTo>
                    <a:pt x="506951" y="156850"/>
                  </a:lnTo>
                  <a:lnTo>
                    <a:pt x="0" y="1568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38100"/>
              <a:ext cx="506951" cy="118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3159250" y="4175263"/>
            <a:ext cx="3688589" cy="1879424"/>
          </a:xfrm>
          <a:custGeom>
            <a:avLst/>
            <a:gdLst/>
            <a:ahLst/>
            <a:cxnLst/>
            <a:rect r="r" b="b" t="t" l="l"/>
            <a:pathLst>
              <a:path h="1879424" w="3688589">
                <a:moveTo>
                  <a:pt x="0" y="0"/>
                </a:moveTo>
                <a:lnTo>
                  <a:pt x="3688589" y="0"/>
                </a:lnTo>
                <a:lnTo>
                  <a:pt x="3688589" y="1879424"/>
                </a:lnTo>
                <a:lnTo>
                  <a:pt x="0" y="187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3159250" y="6479945"/>
            <a:ext cx="3534394" cy="861582"/>
            <a:chOff x="0" y="0"/>
            <a:chExt cx="930869" cy="22691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30869" cy="226919"/>
            </a:xfrm>
            <a:custGeom>
              <a:avLst/>
              <a:gdLst/>
              <a:ahLst/>
              <a:cxnLst/>
              <a:rect r="r" b="b" t="t" l="l"/>
              <a:pathLst>
                <a:path h="226919" w="930869">
                  <a:moveTo>
                    <a:pt x="0" y="0"/>
                  </a:moveTo>
                  <a:lnTo>
                    <a:pt x="930869" y="0"/>
                  </a:lnTo>
                  <a:lnTo>
                    <a:pt x="930869" y="226919"/>
                  </a:lnTo>
                  <a:lnTo>
                    <a:pt x="0" y="226919"/>
                  </a:ln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38100"/>
              <a:ext cx="930869" cy="188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3087664" y="4415424"/>
            <a:ext cx="5019227" cy="2926103"/>
          </a:xfrm>
          <a:custGeom>
            <a:avLst/>
            <a:gdLst/>
            <a:ahLst/>
            <a:cxnLst/>
            <a:rect r="r" b="b" t="t" l="l"/>
            <a:pathLst>
              <a:path h="2926103" w="5019227">
                <a:moveTo>
                  <a:pt x="0" y="0"/>
                </a:moveTo>
                <a:lnTo>
                  <a:pt x="5019227" y="0"/>
                </a:lnTo>
                <a:lnTo>
                  <a:pt x="5019227" y="2926103"/>
                </a:lnTo>
                <a:lnTo>
                  <a:pt x="0" y="29261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8" id="28"/>
          <p:cNvSpPr txBox="true"/>
          <p:nvPr/>
        </p:nvSpPr>
        <p:spPr>
          <a:xfrm rot="0">
            <a:off x="11581031" y="379784"/>
            <a:ext cx="4668920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 ANALYSES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35375" y="1835989"/>
            <a:ext cx="6909827" cy="3559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4"/>
              </a:lnSpc>
            </a:pPr>
            <a:r>
              <a:rPr lang="en-US" sz="2689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Point</a:t>
            </a:r>
            <a:r>
              <a:rPr lang="en-US" sz="26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689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 interest</a:t>
            </a:r>
            <a:r>
              <a:rPr lang="en-US" sz="26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l">
              <a:lnSpc>
                <a:spcPts val="5944"/>
              </a:lnSpc>
            </a:pPr>
            <a:r>
              <a:rPr lang="en-US" sz="26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Detail analisis pada teks. Dapat dilihat berdasarkan kategori dengan menu pilihan </a:t>
            </a:r>
          </a:p>
          <a:p>
            <a:pPr algn="l">
              <a:lnSpc>
                <a:spcPts val="4397"/>
              </a:lnSpc>
            </a:pPr>
          </a:p>
        </p:txBody>
      </p:sp>
      <p:sp>
        <p:nvSpPr>
          <p:cNvPr name="AutoShape 30" id="30"/>
          <p:cNvSpPr/>
          <p:nvPr/>
        </p:nvSpPr>
        <p:spPr>
          <a:xfrm>
            <a:off x="2696123" y="4632234"/>
            <a:ext cx="1728695" cy="232266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703174" y="1606153"/>
            <a:ext cx="757597" cy="75759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323867" y="1028700"/>
            <a:ext cx="5978864" cy="2210934"/>
          </a:xfrm>
          <a:custGeom>
            <a:avLst/>
            <a:gdLst/>
            <a:ahLst/>
            <a:cxnLst/>
            <a:rect r="r" b="b" t="t" l="l"/>
            <a:pathLst>
              <a:path h="2210934" w="5978864">
                <a:moveTo>
                  <a:pt x="0" y="0"/>
                </a:moveTo>
                <a:lnTo>
                  <a:pt x="5978864" y="0"/>
                </a:lnTo>
                <a:lnTo>
                  <a:pt x="5978864" y="2210934"/>
                </a:lnTo>
                <a:lnTo>
                  <a:pt x="0" y="22109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000268" y="3182484"/>
            <a:ext cx="13957914" cy="3882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9"/>
              </a:lnSpc>
            </a:pPr>
            <a:r>
              <a:rPr lang="en-US" sz="32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 S E R   G U I D E</a:t>
            </a:r>
          </a:p>
          <a:p>
            <a:pPr algn="l">
              <a:lnSpc>
                <a:spcPts val="4489"/>
              </a:lnSpc>
            </a:pPr>
          </a:p>
          <a:p>
            <a:pPr algn="l" marL="692356" indent="-346178" lvl="1">
              <a:lnSpc>
                <a:spcPts val="7920"/>
              </a:lnSpc>
              <a:buAutoNum type="arabicPeriod" startAt="1"/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ACCOUNT LOGIN</a:t>
            </a:r>
          </a:p>
          <a:p>
            <a:pPr algn="l" marL="692356" indent="-346178" lvl="1">
              <a:lnSpc>
                <a:spcPts val="7920"/>
              </a:lnSpc>
              <a:buAutoNum type="arabicPeriod" startAt="1"/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UPLOADING DOCUMENT</a:t>
            </a:r>
          </a:p>
          <a:p>
            <a:pPr algn="l" marL="692356" indent="-346178" lvl="1">
              <a:lnSpc>
                <a:spcPts val="7920"/>
              </a:lnSpc>
              <a:buAutoNum type="arabicPeriod" startAt="1"/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RESULT ANALYSES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367240" y="-1453451"/>
            <a:ext cx="879396" cy="5239812"/>
            <a:chOff x="0" y="0"/>
            <a:chExt cx="315156" cy="18778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877831"/>
            </a:xfrm>
            <a:custGeom>
              <a:avLst/>
              <a:gdLst/>
              <a:ahLst/>
              <a:cxnLst/>
              <a:rect r="r" b="b" t="t" l="l"/>
              <a:pathLst>
                <a:path h="1877831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720253"/>
                  </a:lnTo>
                  <a:cubicBezTo>
                    <a:pt x="315156" y="1762045"/>
                    <a:pt x="298554" y="1802125"/>
                    <a:pt x="269002" y="1831677"/>
                  </a:cubicBezTo>
                  <a:cubicBezTo>
                    <a:pt x="239451" y="1861229"/>
                    <a:pt x="199370" y="1877831"/>
                    <a:pt x="157578" y="1877831"/>
                  </a:cubicBezTo>
                  <a:lnTo>
                    <a:pt x="157578" y="1877831"/>
                  </a:lnTo>
                  <a:cubicBezTo>
                    <a:pt x="115786" y="1877831"/>
                    <a:pt x="75705" y="1861229"/>
                    <a:pt x="46153" y="1831677"/>
                  </a:cubicBezTo>
                  <a:cubicBezTo>
                    <a:pt x="16602" y="1802125"/>
                    <a:pt x="0" y="1762045"/>
                    <a:pt x="0" y="1720253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896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8714798" y="2177266"/>
            <a:ext cx="1924830" cy="595538"/>
            <a:chOff x="0" y="0"/>
            <a:chExt cx="506951" cy="15685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06951" cy="156850"/>
            </a:xfrm>
            <a:custGeom>
              <a:avLst/>
              <a:gdLst/>
              <a:ahLst/>
              <a:cxnLst/>
              <a:rect r="r" b="b" t="t" l="l"/>
              <a:pathLst>
                <a:path h="156850" w="506951">
                  <a:moveTo>
                    <a:pt x="0" y="0"/>
                  </a:moveTo>
                  <a:lnTo>
                    <a:pt x="506951" y="0"/>
                  </a:lnTo>
                  <a:lnTo>
                    <a:pt x="506951" y="156850"/>
                  </a:lnTo>
                  <a:lnTo>
                    <a:pt x="0" y="1568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38100"/>
              <a:ext cx="506951" cy="118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677213" y="2810410"/>
            <a:ext cx="5895714" cy="1628791"/>
          </a:xfrm>
          <a:custGeom>
            <a:avLst/>
            <a:gdLst/>
            <a:ahLst/>
            <a:cxnLst/>
            <a:rect r="r" b="b" t="t" l="l"/>
            <a:pathLst>
              <a:path h="1628791" w="5895714">
                <a:moveTo>
                  <a:pt x="0" y="0"/>
                </a:moveTo>
                <a:lnTo>
                  <a:pt x="5895714" y="0"/>
                </a:lnTo>
                <a:lnTo>
                  <a:pt x="5895714" y="1628791"/>
                </a:lnTo>
                <a:lnTo>
                  <a:pt x="0" y="1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84431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703174" y="2260108"/>
            <a:ext cx="7361835" cy="2179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0747" indent="-290374" lvl="1">
              <a:lnSpc>
                <a:spcPts val="5944"/>
              </a:lnSpc>
              <a:buFont typeface="Arial"/>
              <a:buChar char="•"/>
            </a:pPr>
            <a:r>
              <a:rPr lang="en-US" sz="26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Pada deteksi Similarity, masing-masing sumber memiliki pilihan untuk </a:t>
            </a:r>
            <a:r>
              <a:rPr lang="en-US" sz="2689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di-Exclude atau Ignore, klik untuk Exclude.</a:t>
            </a:r>
          </a:p>
        </p:txBody>
      </p:sp>
      <p:sp>
        <p:nvSpPr>
          <p:cNvPr name="AutoShape 24" id="24"/>
          <p:cNvSpPr/>
          <p:nvPr/>
        </p:nvSpPr>
        <p:spPr>
          <a:xfrm flipV="true">
            <a:off x="7606508" y="3532250"/>
            <a:ext cx="2516767" cy="610312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5" id="25"/>
          <p:cNvGrpSpPr/>
          <p:nvPr/>
        </p:nvGrpSpPr>
        <p:grpSpPr>
          <a:xfrm rot="0">
            <a:off x="10129692" y="2709321"/>
            <a:ext cx="1683769" cy="1590167"/>
            <a:chOff x="0" y="0"/>
            <a:chExt cx="443462" cy="41880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43462" cy="418809"/>
            </a:xfrm>
            <a:custGeom>
              <a:avLst/>
              <a:gdLst/>
              <a:ahLst/>
              <a:cxnLst/>
              <a:rect r="r" b="b" t="t" l="l"/>
              <a:pathLst>
                <a:path h="418809" w="443462">
                  <a:moveTo>
                    <a:pt x="209405" y="0"/>
                  </a:moveTo>
                  <a:lnTo>
                    <a:pt x="234057" y="0"/>
                  </a:lnTo>
                  <a:cubicBezTo>
                    <a:pt x="349708" y="0"/>
                    <a:pt x="443462" y="93754"/>
                    <a:pt x="443462" y="209405"/>
                  </a:cubicBezTo>
                  <a:lnTo>
                    <a:pt x="443462" y="209405"/>
                  </a:lnTo>
                  <a:cubicBezTo>
                    <a:pt x="443462" y="264942"/>
                    <a:pt x="421400" y="318205"/>
                    <a:pt x="382129" y="357476"/>
                  </a:cubicBezTo>
                  <a:cubicBezTo>
                    <a:pt x="342858" y="396747"/>
                    <a:pt x="289595" y="418809"/>
                    <a:pt x="234057" y="418809"/>
                  </a:cubicBezTo>
                  <a:lnTo>
                    <a:pt x="209405" y="418809"/>
                  </a:lnTo>
                  <a:cubicBezTo>
                    <a:pt x="153867" y="418809"/>
                    <a:pt x="100604" y="396747"/>
                    <a:pt x="61333" y="357476"/>
                  </a:cubicBezTo>
                  <a:cubicBezTo>
                    <a:pt x="22062" y="318205"/>
                    <a:pt x="0" y="264942"/>
                    <a:pt x="0" y="209405"/>
                  </a:cubicBezTo>
                  <a:lnTo>
                    <a:pt x="0" y="209405"/>
                  </a:lnTo>
                  <a:cubicBezTo>
                    <a:pt x="0" y="153867"/>
                    <a:pt x="22062" y="100604"/>
                    <a:pt x="61333" y="61333"/>
                  </a:cubicBezTo>
                  <a:cubicBezTo>
                    <a:pt x="100604" y="22062"/>
                    <a:pt x="153867" y="0"/>
                    <a:pt x="2094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38100"/>
              <a:ext cx="443462" cy="3807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703174" y="4635380"/>
            <a:ext cx="6493832" cy="2931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0747" indent="-290374" lvl="1">
              <a:lnSpc>
                <a:spcPts val="5944"/>
              </a:lnSpc>
              <a:buFont typeface="Arial"/>
              <a:buChar char="•"/>
            </a:pPr>
            <a:r>
              <a:rPr lang="en-US" sz="26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Fitur untuk melihat perbandingan</a:t>
            </a:r>
            <a:r>
              <a:rPr lang="en-US" b="true" sz="2689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(Side by Side)</a:t>
            </a:r>
            <a:r>
              <a:rPr lang="en-US" sz="26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teks yang kita upload dengan sumber yang terdeteksi  Similarity.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4242125" y="2810410"/>
            <a:ext cx="1683769" cy="1590167"/>
            <a:chOff x="0" y="0"/>
            <a:chExt cx="443462" cy="41880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43462" cy="418809"/>
            </a:xfrm>
            <a:custGeom>
              <a:avLst/>
              <a:gdLst/>
              <a:ahLst/>
              <a:cxnLst/>
              <a:rect r="r" b="b" t="t" l="l"/>
              <a:pathLst>
                <a:path h="418809" w="443462">
                  <a:moveTo>
                    <a:pt x="209405" y="0"/>
                  </a:moveTo>
                  <a:lnTo>
                    <a:pt x="234057" y="0"/>
                  </a:lnTo>
                  <a:cubicBezTo>
                    <a:pt x="349708" y="0"/>
                    <a:pt x="443462" y="93754"/>
                    <a:pt x="443462" y="209405"/>
                  </a:cubicBezTo>
                  <a:lnTo>
                    <a:pt x="443462" y="209405"/>
                  </a:lnTo>
                  <a:cubicBezTo>
                    <a:pt x="443462" y="264942"/>
                    <a:pt x="421400" y="318205"/>
                    <a:pt x="382129" y="357476"/>
                  </a:cubicBezTo>
                  <a:cubicBezTo>
                    <a:pt x="342858" y="396747"/>
                    <a:pt x="289595" y="418809"/>
                    <a:pt x="234057" y="418809"/>
                  </a:cubicBezTo>
                  <a:lnTo>
                    <a:pt x="209405" y="418809"/>
                  </a:lnTo>
                  <a:cubicBezTo>
                    <a:pt x="153867" y="418809"/>
                    <a:pt x="100604" y="396747"/>
                    <a:pt x="61333" y="357476"/>
                  </a:cubicBezTo>
                  <a:cubicBezTo>
                    <a:pt x="22062" y="318205"/>
                    <a:pt x="0" y="264942"/>
                    <a:pt x="0" y="209405"/>
                  </a:cubicBezTo>
                  <a:lnTo>
                    <a:pt x="0" y="209405"/>
                  </a:lnTo>
                  <a:cubicBezTo>
                    <a:pt x="0" y="153867"/>
                    <a:pt x="22062" y="100604"/>
                    <a:pt x="61333" y="61333"/>
                  </a:cubicBezTo>
                  <a:cubicBezTo>
                    <a:pt x="100604" y="22062"/>
                    <a:pt x="153867" y="0"/>
                    <a:pt x="2094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38100"/>
              <a:ext cx="443462" cy="3807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32" id="32"/>
          <p:cNvSpPr/>
          <p:nvPr/>
        </p:nvSpPr>
        <p:spPr>
          <a:xfrm flipV="true">
            <a:off x="8197006" y="4110868"/>
            <a:ext cx="6086312" cy="1452015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Freeform 33" id="33"/>
          <p:cNvSpPr/>
          <p:nvPr/>
        </p:nvSpPr>
        <p:spPr>
          <a:xfrm flipH="false" flipV="false" rot="0">
            <a:off x="9677213" y="5368425"/>
            <a:ext cx="5895714" cy="3144381"/>
          </a:xfrm>
          <a:custGeom>
            <a:avLst/>
            <a:gdLst/>
            <a:ahLst/>
            <a:cxnLst/>
            <a:rect r="r" b="b" t="t" l="l"/>
            <a:pathLst>
              <a:path h="3144381" w="5895714">
                <a:moveTo>
                  <a:pt x="0" y="0"/>
                </a:moveTo>
                <a:lnTo>
                  <a:pt x="5895714" y="0"/>
                </a:lnTo>
                <a:lnTo>
                  <a:pt x="5895714" y="3144381"/>
                </a:lnTo>
                <a:lnTo>
                  <a:pt x="0" y="31443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34" id="34"/>
          <p:cNvSpPr txBox="true"/>
          <p:nvPr/>
        </p:nvSpPr>
        <p:spPr>
          <a:xfrm rot="0">
            <a:off x="11581031" y="379784"/>
            <a:ext cx="4668920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 ANALYSES</a:t>
            </a:r>
          </a:p>
        </p:txBody>
      </p:sp>
      <p:sp>
        <p:nvSpPr>
          <p:cNvPr name="AutoShape 35" id="35"/>
          <p:cNvSpPr/>
          <p:nvPr/>
        </p:nvSpPr>
        <p:spPr>
          <a:xfrm flipH="true">
            <a:off x="13895147" y="4439201"/>
            <a:ext cx="664320" cy="929224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367240" y="-1453451"/>
            <a:ext cx="879396" cy="5239812"/>
            <a:chOff x="0" y="0"/>
            <a:chExt cx="315156" cy="18778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877831"/>
            </a:xfrm>
            <a:custGeom>
              <a:avLst/>
              <a:gdLst/>
              <a:ahLst/>
              <a:cxnLst/>
              <a:rect r="r" b="b" t="t" l="l"/>
              <a:pathLst>
                <a:path h="1877831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720253"/>
                  </a:lnTo>
                  <a:cubicBezTo>
                    <a:pt x="315156" y="1762045"/>
                    <a:pt x="298554" y="1802125"/>
                    <a:pt x="269002" y="1831677"/>
                  </a:cubicBezTo>
                  <a:cubicBezTo>
                    <a:pt x="239451" y="1861229"/>
                    <a:pt x="199370" y="1877831"/>
                    <a:pt x="157578" y="1877831"/>
                  </a:cubicBezTo>
                  <a:lnTo>
                    <a:pt x="157578" y="1877831"/>
                  </a:lnTo>
                  <a:cubicBezTo>
                    <a:pt x="115786" y="1877831"/>
                    <a:pt x="75705" y="1861229"/>
                    <a:pt x="46153" y="1831677"/>
                  </a:cubicBezTo>
                  <a:cubicBezTo>
                    <a:pt x="16602" y="1802125"/>
                    <a:pt x="0" y="1762045"/>
                    <a:pt x="0" y="1720253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896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8714798" y="2177266"/>
            <a:ext cx="1924830" cy="595538"/>
            <a:chOff x="0" y="0"/>
            <a:chExt cx="506951" cy="15685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06951" cy="156850"/>
            </a:xfrm>
            <a:custGeom>
              <a:avLst/>
              <a:gdLst/>
              <a:ahLst/>
              <a:cxnLst/>
              <a:rect r="r" b="b" t="t" l="l"/>
              <a:pathLst>
                <a:path h="156850" w="506951">
                  <a:moveTo>
                    <a:pt x="0" y="0"/>
                  </a:moveTo>
                  <a:lnTo>
                    <a:pt x="506951" y="0"/>
                  </a:lnTo>
                  <a:lnTo>
                    <a:pt x="506951" y="156850"/>
                  </a:lnTo>
                  <a:lnTo>
                    <a:pt x="0" y="1568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38100"/>
              <a:ext cx="506951" cy="118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8714798" y="1705845"/>
            <a:ext cx="7979364" cy="7314417"/>
          </a:xfrm>
          <a:custGeom>
            <a:avLst/>
            <a:gdLst/>
            <a:ahLst/>
            <a:cxnLst/>
            <a:rect r="r" b="b" t="t" l="l"/>
            <a:pathLst>
              <a:path h="7314417" w="7979364">
                <a:moveTo>
                  <a:pt x="0" y="0"/>
                </a:moveTo>
                <a:lnTo>
                  <a:pt x="7979364" y="0"/>
                </a:lnTo>
                <a:lnTo>
                  <a:pt x="7979364" y="7314417"/>
                </a:lnTo>
                <a:lnTo>
                  <a:pt x="0" y="7314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703174" y="1910566"/>
            <a:ext cx="6493832" cy="2931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4"/>
              </a:lnSpc>
            </a:pPr>
            <a:r>
              <a:rPr lang="en-US" sz="2689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Sources of similarities:</a:t>
            </a:r>
          </a:p>
          <a:p>
            <a:pPr algn="l">
              <a:lnSpc>
                <a:spcPts val="5944"/>
              </a:lnSpc>
            </a:pPr>
            <a:r>
              <a:rPr lang="en-US" sz="26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List dari sumber-sumber yang terdeteksi ada Similarity dengan detail kategori sumbernya.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581031" y="379784"/>
            <a:ext cx="4668920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 ANALYSES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367240" y="-1453451"/>
            <a:ext cx="879396" cy="5239812"/>
            <a:chOff x="0" y="0"/>
            <a:chExt cx="315156" cy="18778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877831"/>
            </a:xfrm>
            <a:custGeom>
              <a:avLst/>
              <a:gdLst/>
              <a:ahLst/>
              <a:cxnLst/>
              <a:rect r="r" b="b" t="t" l="l"/>
              <a:pathLst>
                <a:path h="1877831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720253"/>
                  </a:lnTo>
                  <a:cubicBezTo>
                    <a:pt x="315156" y="1762045"/>
                    <a:pt x="298554" y="1802125"/>
                    <a:pt x="269002" y="1831677"/>
                  </a:cubicBezTo>
                  <a:cubicBezTo>
                    <a:pt x="239451" y="1861229"/>
                    <a:pt x="199370" y="1877831"/>
                    <a:pt x="157578" y="1877831"/>
                  </a:cubicBezTo>
                  <a:lnTo>
                    <a:pt x="157578" y="1877831"/>
                  </a:lnTo>
                  <a:cubicBezTo>
                    <a:pt x="115786" y="1877831"/>
                    <a:pt x="75705" y="1861229"/>
                    <a:pt x="46153" y="1831677"/>
                  </a:cubicBezTo>
                  <a:cubicBezTo>
                    <a:pt x="16602" y="1802125"/>
                    <a:pt x="0" y="1762045"/>
                    <a:pt x="0" y="1720253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896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8714798" y="2177266"/>
            <a:ext cx="1924830" cy="595538"/>
            <a:chOff x="0" y="0"/>
            <a:chExt cx="506951" cy="15685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06951" cy="156850"/>
            </a:xfrm>
            <a:custGeom>
              <a:avLst/>
              <a:gdLst/>
              <a:ahLst/>
              <a:cxnLst/>
              <a:rect r="r" b="b" t="t" l="l"/>
              <a:pathLst>
                <a:path h="156850" w="506951">
                  <a:moveTo>
                    <a:pt x="0" y="0"/>
                  </a:moveTo>
                  <a:lnTo>
                    <a:pt x="506951" y="0"/>
                  </a:lnTo>
                  <a:lnTo>
                    <a:pt x="506951" y="156850"/>
                  </a:lnTo>
                  <a:lnTo>
                    <a:pt x="0" y="1568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38100"/>
              <a:ext cx="506951" cy="118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0067383" y="2082212"/>
            <a:ext cx="5858511" cy="5289399"/>
          </a:xfrm>
          <a:custGeom>
            <a:avLst/>
            <a:gdLst/>
            <a:ahLst/>
            <a:cxnLst/>
            <a:rect r="r" b="b" t="t" l="l"/>
            <a:pathLst>
              <a:path h="5289399" w="5858511">
                <a:moveTo>
                  <a:pt x="0" y="0"/>
                </a:moveTo>
                <a:lnTo>
                  <a:pt x="5858512" y="0"/>
                </a:lnTo>
                <a:lnTo>
                  <a:pt x="5858512" y="5289399"/>
                </a:lnTo>
                <a:lnTo>
                  <a:pt x="0" y="52893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2007883" y="2208335"/>
            <a:ext cx="7136117" cy="674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4"/>
              </a:lnSpc>
            </a:pPr>
            <a:r>
              <a:rPr lang="en-US" sz="2689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Klik untuk Download PDF analysis report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581031" y="379784"/>
            <a:ext cx="4668920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 ANALYSES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4688992" y="1999121"/>
            <a:ext cx="1465612" cy="1062355"/>
            <a:chOff x="0" y="0"/>
            <a:chExt cx="386005" cy="27979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86005" cy="279797"/>
            </a:xfrm>
            <a:custGeom>
              <a:avLst/>
              <a:gdLst/>
              <a:ahLst/>
              <a:cxnLst/>
              <a:rect r="r" b="b" t="t" l="l"/>
              <a:pathLst>
                <a:path h="279797" w="386005">
                  <a:moveTo>
                    <a:pt x="139899" y="0"/>
                  </a:moveTo>
                  <a:lnTo>
                    <a:pt x="246106" y="0"/>
                  </a:lnTo>
                  <a:cubicBezTo>
                    <a:pt x="323370" y="0"/>
                    <a:pt x="386005" y="62635"/>
                    <a:pt x="386005" y="139899"/>
                  </a:cubicBezTo>
                  <a:lnTo>
                    <a:pt x="386005" y="139899"/>
                  </a:lnTo>
                  <a:cubicBezTo>
                    <a:pt x="386005" y="217163"/>
                    <a:pt x="323370" y="279797"/>
                    <a:pt x="246106" y="279797"/>
                  </a:cubicBezTo>
                  <a:lnTo>
                    <a:pt x="139899" y="279797"/>
                  </a:lnTo>
                  <a:cubicBezTo>
                    <a:pt x="62635" y="279797"/>
                    <a:pt x="0" y="217163"/>
                    <a:pt x="0" y="139899"/>
                  </a:cubicBezTo>
                  <a:lnTo>
                    <a:pt x="0" y="139899"/>
                  </a:lnTo>
                  <a:cubicBezTo>
                    <a:pt x="0" y="62635"/>
                    <a:pt x="62635" y="0"/>
                    <a:pt x="1398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38100"/>
              <a:ext cx="386005" cy="241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8" id="28"/>
          <p:cNvSpPr/>
          <p:nvPr/>
        </p:nvSpPr>
        <p:spPr>
          <a:xfrm flipV="true">
            <a:off x="9001764" y="2530298"/>
            <a:ext cx="5687228" cy="262223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TextBox 29" id="29"/>
          <p:cNvSpPr txBox="true"/>
          <p:nvPr/>
        </p:nvSpPr>
        <p:spPr>
          <a:xfrm rot="0">
            <a:off x="1889542" y="3156763"/>
            <a:ext cx="7023065" cy="37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4389" indent="-247195" lvl="1">
              <a:lnSpc>
                <a:spcPts val="5060"/>
              </a:lnSpc>
              <a:buFont typeface="Arial"/>
              <a:buChar char="•"/>
            </a:pPr>
            <a:r>
              <a:rPr lang="en-US" sz="2289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Analysis attestation</a:t>
            </a:r>
            <a:r>
              <a:rPr lang="en-US" sz="22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Hanya detail persentase dan list source saja (lebih ringkas).</a:t>
            </a:r>
          </a:p>
          <a:p>
            <a:pPr algn="l" marL="494389" indent="-247195" lvl="1">
              <a:lnSpc>
                <a:spcPts val="5060"/>
              </a:lnSpc>
              <a:buFont typeface="Arial"/>
              <a:buChar char="•"/>
            </a:pPr>
            <a:r>
              <a:rPr lang="en-US" sz="2289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Analisys Report</a:t>
            </a:r>
            <a:r>
              <a:rPr lang="en-US" sz="2289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Full report detail persentase dan analysis teks yang di-upload (direkomendasikan untuk download jenis report ini yang lebih lengkap).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0067383" y="4493005"/>
            <a:ext cx="5507026" cy="1671775"/>
            <a:chOff x="0" y="0"/>
            <a:chExt cx="1450410" cy="44030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450410" cy="440303"/>
            </a:xfrm>
            <a:custGeom>
              <a:avLst/>
              <a:gdLst/>
              <a:ahLst/>
              <a:cxnLst/>
              <a:rect r="r" b="b" t="t" l="l"/>
              <a:pathLst>
                <a:path h="440303" w="1450410">
                  <a:moveTo>
                    <a:pt x="71697" y="0"/>
                  </a:moveTo>
                  <a:lnTo>
                    <a:pt x="1378713" y="0"/>
                  </a:lnTo>
                  <a:cubicBezTo>
                    <a:pt x="1397728" y="0"/>
                    <a:pt x="1415965" y="7554"/>
                    <a:pt x="1429411" y="21000"/>
                  </a:cubicBezTo>
                  <a:cubicBezTo>
                    <a:pt x="1442856" y="34445"/>
                    <a:pt x="1450410" y="52682"/>
                    <a:pt x="1450410" y="71697"/>
                  </a:cubicBezTo>
                  <a:lnTo>
                    <a:pt x="1450410" y="368606"/>
                  </a:lnTo>
                  <a:cubicBezTo>
                    <a:pt x="1450410" y="387621"/>
                    <a:pt x="1442856" y="405857"/>
                    <a:pt x="1429411" y="419303"/>
                  </a:cubicBezTo>
                  <a:cubicBezTo>
                    <a:pt x="1415965" y="432749"/>
                    <a:pt x="1397728" y="440303"/>
                    <a:pt x="1378713" y="440303"/>
                  </a:cubicBezTo>
                  <a:lnTo>
                    <a:pt x="71697" y="440303"/>
                  </a:lnTo>
                  <a:cubicBezTo>
                    <a:pt x="52682" y="440303"/>
                    <a:pt x="34445" y="432749"/>
                    <a:pt x="21000" y="419303"/>
                  </a:cubicBezTo>
                  <a:cubicBezTo>
                    <a:pt x="7554" y="405857"/>
                    <a:pt x="0" y="387621"/>
                    <a:pt x="0" y="368606"/>
                  </a:cubicBezTo>
                  <a:lnTo>
                    <a:pt x="0" y="71697"/>
                  </a:lnTo>
                  <a:cubicBezTo>
                    <a:pt x="0" y="52682"/>
                    <a:pt x="7554" y="34445"/>
                    <a:pt x="21000" y="21000"/>
                  </a:cubicBezTo>
                  <a:cubicBezTo>
                    <a:pt x="34445" y="7554"/>
                    <a:pt x="52682" y="0"/>
                    <a:pt x="7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38100"/>
              <a:ext cx="1450410" cy="402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33" id="33"/>
          <p:cNvSpPr/>
          <p:nvPr/>
        </p:nvSpPr>
        <p:spPr>
          <a:xfrm>
            <a:off x="8715774" y="4835820"/>
            <a:ext cx="1351609" cy="362985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703174" y="1606153"/>
            <a:ext cx="757597" cy="75759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6699143" y="1177362"/>
            <a:ext cx="9997569" cy="6623039"/>
          </a:xfrm>
          <a:custGeom>
            <a:avLst/>
            <a:gdLst/>
            <a:ahLst/>
            <a:cxnLst/>
            <a:rect r="r" b="b" t="t" l="l"/>
            <a:pathLst>
              <a:path h="6623039" w="9997569">
                <a:moveTo>
                  <a:pt x="0" y="0"/>
                </a:moveTo>
                <a:lnTo>
                  <a:pt x="9997569" y="0"/>
                </a:lnTo>
                <a:lnTo>
                  <a:pt x="9997569" y="6623039"/>
                </a:lnTo>
                <a:lnTo>
                  <a:pt x="0" y="66230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2999"/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85638" y="7371611"/>
            <a:ext cx="4668463" cy="1726359"/>
          </a:xfrm>
          <a:custGeom>
            <a:avLst/>
            <a:gdLst/>
            <a:ahLst/>
            <a:cxnLst/>
            <a:rect r="r" b="b" t="t" l="l"/>
            <a:pathLst>
              <a:path h="1726359" w="4668463">
                <a:moveTo>
                  <a:pt x="0" y="0"/>
                </a:moveTo>
                <a:lnTo>
                  <a:pt x="4668464" y="0"/>
                </a:lnTo>
                <a:lnTo>
                  <a:pt x="4668464" y="1726359"/>
                </a:lnTo>
                <a:lnTo>
                  <a:pt x="0" y="17263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342934" y="3893992"/>
            <a:ext cx="8416391" cy="1437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26"/>
              </a:lnSpc>
            </a:pPr>
            <a:r>
              <a:rPr lang="en-US" sz="11058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668181" y="-1152510"/>
            <a:ext cx="879396" cy="4637930"/>
            <a:chOff x="0" y="0"/>
            <a:chExt cx="315156" cy="16621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662129"/>
            </a:xfrm>
            <a:custGeom>
              <a:avLst/>
              <a:gdLst/>
              <a:ahLst/>
              <a:cxnLst/>
              <a:rect r="r" b="b" t="t" l="l"/>
              <a:pathLst>
                <a:path h="166212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504552"/>
                  </a:lnTo>
                  <a:cubicBezTo>
                    <a:pt x="315156" y="1546344"/>
                    <a:pt x="298554" y="1586424"/>
                    <a:pt x="269002" y="1615976"/>
                  </a:cubicBezTo>
                  <a:cubicBezTo>
                    <a:pt x="239451" y="1645527"/>
                    <a:pt x="199370" y="1662129"/>
                    <a:pt x="157578" y="1662129"/>
                  </a:cubicBezTo>
                  <a:lnTo>
                    <a:pt x="157578" y="1662129"/>
                  </a:lnTo>
                  <a:cubicBezTo>
                    <a:pt x="115786" y="1662129"/>
                    <a:pt x="75705" y="1645527"/>
                    <a:pt x="46153" y="1615976"/>
                  </a:cubicBezTo>
                  <a:cubicBezTo>
                    <a:pt x="16602" y="1586424"/>
                    <a:pt x="0" y="1546344"/>
                    <a:pt x="0" y="150455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681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100266" y="2995846"/>
            <a:ext cx="8501772" cy="605751"/>
          </a:xfrm>
          <a:custGeom>
            <a:avLst/>
            <a:gdLst/>
            <a:ahLst/>
            <a:cxnLst/>
            <a:rect r="r" b="b" t="t" l="l"/>
            <a:pathLst>
              <a:path h="605751" w="8501772">
                <a:moveTo>
                  <a:pt x="0" y="0"/>
                </a:moveTo>
                <a:lnTo>
                  <a:pt x="8501772" y="0"/>
                </a:lnTo>
                <a:lnTo>
                  <a:pt x="8501772" y="605751"/>
                </a:lnTo>
                <a:lnTo>
                  <a:pt x="0" y="605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8100266" y="5306380"/>
            <a:ext cx="7888978" cy="3317416"/>
          </a:xfrm>
          <a:custGeom>
            <a:avLst/>
            <a:gdLst/>
            <a:ahLst/>
            <a:cxnLst/>
            <a:rect r="r" b="b" t="t" l="l"/>
            <a:pathLst>
              <a:path h="3317416" w="7888978">
                <a:moveTo>
                  <a:pt x="0" y="0"/>
                </a:moveTo>
                <a:lnTo>
                  <a:pt x="7888978" y="0"/>
                </a:lnTo>
                <a:lnTo>
                  <a:pt x="7888978" y="3317417"/>
                </a:lnTo>
                <a:lnTo>
                  <a:pt x="0" y="33174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1" id="21"/>
          <p:cNvSpPr txBox="true"/>
          <p:nvPr/>
        </p:nvSpPr>
        <p:spPr>
          <a:xfrm rot="0">
            <a:off x="1703174" y="2569145"/>
            <a:ext cx="5539159" cy="254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2356" indent="-346178" lvl="1">
              <a:lnSpc>
                <a:spcPts val="5163"/>
              </a:lnSpc>
              <a:buAutoNum type="arabicPeriod" startAt="1"/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User harus set up akun terlebih dahulu melalui </a:t>
            </a:r>
            <a:r>
              <a:rPr lang="en-US" b="true" sz="3206" u="sng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Email Invitation</a:t>
            </a: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dari Compilatio.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90634" y="5535890"/>
            <a:ext cx="5494139" cy="254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2. Dalam email tersebut, klik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</a:t>
            </a:r>
            <a:r>
              <a:rPr lang="en-US" sz="3206" u="sng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Create your password</a:t>
            </a: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atau klik link yang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tersedia dibawahnya.</a:t>
            </a:r>
          </a:p>
        </p:txBody>
      </p:sp>
      <p:sp>
        <p:nvSpPr>
          <p:cNvPr name="AutoShape 23" id="23"/>
          <p:cNvSpPr/>
          <p:nvPr/>
        </p:nvSpPr>
        <p:spPr>
          <a:xfrm flipV="true">
            <a:off x="6573181" y="3298722"/>
            <a:ext cx="1527085" cy="899357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AutoShape 24" id="24"/>
          <p:cNvSpPr/>
          <p:nvPr/>
        </p:nvSpPr>
        <p:spPr>
          <a:xfrm flipV="true">
            <a:off x="6905661" y="6373161"/>
            <a:ext cx="3445440" cy="189214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5" id="25"/>
          <p:cNvGrpSpPr/>
          <p:nvPr/>
        </p:nvGrpSpPr>
        <p:grpSpPr>
          <a:xfrm rot="0">
            <a:off x="10351101" y="5874697"/>
            <a:ext cx="4324152" cy="996929"/>
            <a:chOff x="0" y="0"/>
            <a:chExt cx="1138871" cy="26256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38871" cy="262566"/>
            </a:xfrm>
            <a:custGeom>
              <a:avLst/>
              <a:gdLst/>
              <a:ahLst/>
              <a:cxnLst/>
              <a:rect r="r" b="b" t="t" l="l"/>
              <a:pathLst>
                <a:path h="262566" w="1138871">
                  <a:moveTo>
                    <a:pt x="91310" y="0"/>
                  </a:moveTo>
                  <a:lnTo>
                    <a:pt x="1047561" y="0"/>
                  </a:lnTo>
                  <a:cubicBezTo>
                    <a:pt x="1071778" y="0"/>
                    <a:pt x="1095003" y="9620"/>
                    <a:pt x="1112127" y="26744"/>
                  </a:cubicBezTo>
                  <a:cubicBezTo>
                    <a:pt x="1129251" y="43868"/>
                    <a:pt x="1138871" y="67093"/>
                    <a:pt x="1138871" y="91310"/>
                  </a:cubicBezTo>
                  <a:lnTo>
                    <a:pt x="1138871" y="171256"/>
                  </a:lnTo>
                  <a:cubicBezTo>
                    <a:pt x="1138871" y="221685"/>
                    <a:pt x="1097991" y="262566"/>
                    <a:pt x="1047561" y="262566"/>
                  </a:cubicBezTo>
                  <a:lnTo>
                    <a:pt x="91310" y="262566"/>
                  </a:lnTo>
                  <a:cubicBezTo>
                    <a:pt x="67093" y="262566"/>
                    <a:pt x="43868" y="252945"/>
                    <a:pt x="26744" y="235822"/>
                  </a:cubicBezTo>
                  <a:cubicBezTo>
                    <a:pt x="9620" y="218698"/>
                    <a:pt x="0" y="195473"/>
                    <a:pt x="0" y="171256"/>
                  </a:cubicBezTo>
                  <a:lnTo>
                    <a:pt x="0" y="91310"/>
                  </a:lnTo>
                  <a:cubicBezTo>
                    <a:pt x="0" y="40881"/>
                    <a:pt x="40881" y="0"/>
                    <a:pt x="91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38100"/>
              <a:ext cx="1138871" cy="224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2104686" y="418839"/>
            <a:ext cx="4006387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ACCOUNT LOGIN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668181" y="-1152510"/>
            <a:ext cx="879396" cy="4637930"/>
            <a:chOff x="0" y="0"/>
            <a:chExt cx="315156" cy="16621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662129"/>
            </a:xfrm>
            <a:custGeom>
              <a:avLst/>
              <a:gdLst/>
              <a:ahLst/>
              <a:cxnLst/>
              <a:rect r="r" b="b" t="t" l="l"/>
              <a:pathLst>
                <a:path h="166212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504552"/>
                  </a:lnTo>
                  <a:cubicBezTo>
                    <a:pt x="315156" y="1546344"/>
                    <a:pt x="298554" y="1586424"/>
                    <a:pt x="269002" y="1615976"/>
                  </a:cubicBezTo>
                  <a:cubicBezTo>
                    <a:pt x="239451" y="1645527"/>
                    <a:pt x="199370" y="1662129"/>
                    <a:pt x="157578" y="1662129"/>
                  </a:cubicBezTo>
                  <a:lnTo>
                    <a:pt x="157578" y="1662129"/>
                  </a:lnTo>
                  <a:cubicBezTo>
                    <a:pt x="115786" y="1662129"/>
                    <a:pt x="75705" y="1645527"/>
                    <a:pt x="46153" y="1615976"/>
                  </a:cubicBezTo>
                  <a:cubicBezTo>
                    <a:pt x="16602" y="1586424"/>
                    <a:pt x="0" y="1546344"/>
                    <a:pt x="0" y="150455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681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703174" y="2569145"/>
            <a:ext cx="5539159" cy="578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3. Isi password untuk akses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akun (minimum terdapat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12 karakter, huruf kecil,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huruf besar, angka, dan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simbol).</a:t>
            </a:r>
          </a:p>
          <a:p>
            <a:pPr algn="l">
              <a:lnSpc>
                <a:spcPts val="5163"/>
              </a:lnSpc>
            </a:pPr>
          </a:p>
          <a:p>
            <a:pPr algn="l">
              <a:lnSpc>
                <a:spcPts val="5163"/>
              </a:lnSpc>
            </a:pP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4. Jika sudah sesuai,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 klik Submit.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8155284" y="2631932"/>
            <a:ext cx="8415304" cy="5741390"/>
          </a:xfrm>
          <a:custGeom>
            <a:avLst/>
            <a:gdLst/>
            <a:ahLst/>
            <a:cxnLst/>
            <a:rect r="r" b="b" t="t" l="l"/>
            <a:pathLst>
              <a:path h="5741390" w="8415304">
                <a:moveTo>
                  <a:pt x="0" y="0"/>
                </a:moveTo>
                <a:lnTo>
                  <a:pt x="8415304" y="0"/>
                </a:lnTo>
                <a:lnTo>
                  <a:pt x="8415304" y="5741390"/>
                </a:lnTo>
                <a:lnTo>
                  <a:pt x="0" y="57413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1" id="21"/>
          <p:cNvSpPr txBox="true"/>
          <p:nvPr/>
        </p:nvSpPr>
        <p:spPr>
          <a:xfrm rot="0">
            <a:off x="12104686" y="418839"/>
            <a:ext cx="4006387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ACCOUNT LOGIN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8814534" y="2818378"/>
            <a:ext cx="7111361" cy="2684249"/>
            <a:chOff x="0" y="0"/>
            <a:chExt cx="1872951" cy="70696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72951" cy="706963"/>
            </a:xfrm>
            <a:custGeom>
              <a:avLst/>
              <a:gdLst/>
              <a:ahLst/>
              <a:cxnLst/>
              <a:rect r="r" b="b" t="t" l="l"/>
              <a:pathLst>
                <a:path h="706963" w="1872951">
                  <a:moveTo>
                    <a:pt x="55522" y="0"/>
                  </a:moveTo>
                  <a:lnTo>
                    <a:pt x="1817429" y="0"/>
                  </a:lnTo>
                  <a:cubicBezTo>
                    <a:pt x="1832154" y="0"/>
                    <a:pt x="1846276" y="5850"/>
                    <a:pt x="1856689" y="16262"/>
                  </a:cubicBezTo>
                  <a:cubicBezTo>
                    <a:pt x="1867101" y="26674"/>
                    <a:pt x="1872951" y="40797"/>
                    <a:pt x="1872951" y="55522"/>
                  </a:cubicBezTo>
                  <a:lnTo>
                    <a:pt x="1872951" y="651441"/>
                  </a:lnTo>
                  <a:cubicBezTo>
                    <a:pt x="1872951" y="666166"/>
                    <a:pt x="1867101" y="680288"/>
                    <a:pt x="1856689" y="690701"/>
                  </a:cubicBezTo>
                  <a:cubicBezTo>
                    <a:pt x="1846276" y="701113"/>
                    <a:pt x="1832154" y="706963"/>
                    <a:pt x="1817429" y="706963"/>
                  </a:cubicBezTo>
                  <a:lnTo>
                    <a:pt x="55522" y="706963"/>
                  </a:lnTo>
                  <a:cubicBezTo>
                    <a:pt x="24858" y="706963"/>
                    <a:pt x="0" y="682105"/>
                    <a:pt x="0" y="651441"/>
                  </a:cubicBezTo>
                  <a:lnTo>
                    <a:pt x="0" y="55522"/>
                  </a:lnTo>
                  <a:cubicBezTo>
                    <a:pt x="0" y="40797"/>
                    <a:pt x="5850" y="26674"/>
                    <a:pt x="16262" y="16262"/>
                  </a:cubicBezTo>
                  <a:cubicBezTo>
                    <a:pt x="26674" y="5850"/>
                    <a:pt x="40797" y="0"/>
                    <a:pt x="55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38100"/>
              <a:ext cx="1872951" cy="6688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>
            <a:off x="7039742" y="3626787"/>
            <a:ext cx="1799114" cy="533716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6" id="26"/>
          <p:cNvGrpSpPr/>
          <p:nvPr/>
        </p:nvGrpSpPr>
        <p:grpSpPr>
          <a:xfrm rot="0">
            <a:off x="13837137" y="7144853"/>
            <a:ext cx="2339232" cy="1063526"/>
            <a:chOff x="0" y="0"/>
            <a:chExt cx="616094" cy="28010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16094" cy="280106"/>
            </a:xfrm>
            <a:custGeom>
              <a:avLst/>
              <a:gdLst/>
              <a:ahLst/>
              <a:cxnLst/>
              <a:rect r="r" b="b" t="t" l="l"/>
              <a:pathLst>
                <a:path h="280106" w="616094">
                  <a:moveTo>
                    <a:pt x="140053" y="0"/>
                  </a:moveTo>
                  <a:lnTo>
                    <a:pt x="476041" y="0"/>
                  </a:lnTo>
                  <a:cubicBezTo>
                    <a:pt x="553390" y="0"/>
                    <a:pt x="616094" y="62704"/>
                    <a:pt x="616094" y="140053"/>
                  </a:cubicBezTo>
                  <a:lnTo>
                    <a:pt x="616094" y="140053"/>
                  </a:lnTo>
                  <a:cubicBezTo>
                    <a:pt x="616094" y="177197"/>
                    <a:pt x="601339" y="212820"/>
                    <a:pt x="575074" y="239085"/>
                  </a:cubicBezTo>
                  <a:cubicBezTo>
                    <a:pt x="548809" y="265350"/>
                    <a:pt x="513186" y="280106"/>
                    <a:pt x="476041" y="280106"/>
                  </a:cubicBezTo>
                  <a:lnTo>
                    <a:pt x="140053" y="280106"/>
                  </a:lnTo>
                  <a:cubicBezTo>
                    <a:pt x="62704" y="280106"/>
                    <a:pt x="0" y="217402"/>
                    <a:pt x="0" y="140053"/>
                  </a:cubicBezTo>
                  <a:lnTo>
                    <a:pt x="0" y="140053"/>
                  </a:lnTo>
                  <a:cubicBezTo>
                    <a:pt x="0" y="62704"/>
                    <a:pt x="62704" y="0"/>
                    <a:pt x="1400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38100"/>
              <a:ext cx="616094" cy="242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9" id="29"/>
          <p:cNvSpPr/>
          <p:nvPr/>
        </p:nvSpPr>
        <p:spPr>
          <a:xfrm>
            <a:off x="5751500" y="7561737"/>
            <a:ext cx="7899334" cy="241085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3668181" y="-1152510"/>
            <a:ext cx="879396" cy="4637930"/>
            <a:chOff x="0" y="0"/>
            <a:chExt cx="315156" cy="16621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1662129"/>
            </a:xfrm>
            <a:custGeom>
              <a:avLst/>
              <a:gdLst/>
              <a:ahLst/>
              <a:cxnLst/>
              <a:rect r="r" b="b" t="t" l="l"/>
              <a:pathLst>
                <a:path h="166212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504552"/>
                  </a:lnTo>
                  <a:cubicBezTo>
                    <a:pt x="315156" y="1546344"/>
                    <a:pt x="298554" y="1586424"/>
                    <a:pt x="269002" y="1615976"/>
                  </a:cubicBezTo>
                  <a:cubicBezTo>
                    <a:pt x="239451" y="1645527"/>
                    <a:pt x="199370" y="1662129"/>
                    <a:pt x="157578" y="1662129"/>
                  </a:cubicBezTo>
                  <a:lnTo>
                    <a:pt x="157578" y="1662129"/>
                  </a:lnTo>
                  <a:cubicBezTo>
                    <a:pt x="115786" y="1662129"/>
                    <a:pt x="75705" y="1645527"/>
                    <a:pt x="46153" y="1615976"/>
                  </a:cubicBezTo>
                  <a:cubicBezTo>
                    <a:pt x="16602" y="1586424"/>
                    <a:pt x="0" y="1546344"/>
                    <a:pt x="0" y="150455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1681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703174" y="2569145"/>
            <a:ext cx="5539159" cy="1899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5. Selanjutnya, isi </a:t>
            </a:r>
            <a:r>
              <a:rPr lang="en-US" sz="3206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email dan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 </a:t>
            </a:r>
            <a:r>
              <a:rPr lang="en-US" sz="3206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password</a:t>
            </a: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yang sudah di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 set up, lalu klik </a:t>
            </a:r>
            <a:r>
              <a:rPr lang="en-US" sz="3206" u="sng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Log in</a:t>
            </a: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8095777" y="2629624"/>
            <a:ext cx="8598212" cy="5743698"/>
          </a:xfrm>
          <a:custGeom>
            <a:avLst/>
            <a:gdLst/>
            <a:ahLst/>
            <a:cxnLst/>
            <a:rect r="r" b="b" t="t" l="l"/>
            <a:pathLst>
              <a:path h="5743698" w="8598212">
                <a:moveTo>
                  <a:pt x="0" y="0"/>
                </a:moveTo>
                <a:lnTo>
                  <a:pt x="8598212" y="0"/>
                </a:lnTo>
                <a:lnTo>
                  <a:pt x="8598212" y="5743698"/>
                </a:lnTo>
                <a:lnTo>
                  <a:pt x="0" y="5743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21" id="21"/>
          <p:cNvGrpSpPr/>
          <p:nvPr/>
        </p:nvGrpSpPr>
        <p:grpSpPr>
          <a:xfrm rot="0">
            <a:off x="10527456" y="6443145"/>
            <a:ext cx="3734855" cy="1063526"/>
            <a:chOff x="0" y="0"/>
            <a:chExt cx="983665" cy="28010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83665" cy="280106"/>
            </a:xfrm>
            <a:custGeom>
              <a:avLst/>
              <a:gdLst/>
              <a:ahLst/>
              <a:cxnLst/>
              <a:rect r="r" b="b" t="t" l="l"/>
              <a:pathLst>
                <a:path h="280106" w="983665">
                  <a:moveTo>
                    <a:pt x="105717" y="0"/>
                  </a:moveTo>
                  <a:lnTo>
                    <a:pt x="877948" y="0"/>
                  </a:lnTo>
                  <a:cubicBezTo>
                    <a:pt x="905986" y="0"/>
                    <a:pt x="932876" y="11138"/>
                    <a:pt x="952702" y="30964"/>
                  </a:cubicBezTo>
                  <a:cubicBezTo>
                    <a:pt x="972527" y="50790"/>
                    <a:pt x="983665" y="77679"/>
                    <a:pt x="983665" y="105717"/>
                  </a:cubicBezTo>
                  <a:lnTo>
                    <a:pt x="983665" y="174389"/>
                  </a:lnTo>
                  <a:cubicBezTo>
                    <a:pt x="983665" y="202426"/>
                    <a:pt x="972527" y="229316"/>
                    <a:pt x="952702" y="249142"/>
                  </a:cubicBezTo>
                  <a:cubicBezTo>
                    <a:pt x="932876" y="268968"/>
                    <a:pt x="905986" y="280106"/>
                    <a:pt x="877948" y="280106"/>
                  </a:cubicBezTo>
                  <a:lnTo>
                    <a:pt x="105717" y="280106"/>
                  </a:lnTo>
                  <a:cubicBezTo>
                    <a:pt x="77679" y="280106"/>
                    <a:pt x="50790" y="268968"/>
                    <a:pt x="30964" y="249142"/>
                  </a:cubicBezTo>
                  <a:cubicBezTo>
                    <a:pt x="11138" y="229316"/>
                    <a:pt x="0" y="202426"/>
                    <a:pt x="0" y="174389"/>
                  </a:cubicBezTo>
                  <a:lnTo>
                    <a:pt x="0" y="105717"/>
                  </a:lnTo>
                  <a:cubicBezTo>
                    <a:pt x="0" y="77679"/>
                    <a:pt x="11138" y="50790"/>
                    <a:pt x="30964" y="30964"/>
                  </a:cubicBezTo>
                  <a:cubicBezTo>
                    <a:pt x="50790" y="11138"/>
                    <a:pt x="77679" y="0"/>
                    <a:pt x="1057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38100"/>
              <a:ext cx="983665" cy="242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4" id="24"/>
          <p:cNvSpPr/>
          <p:nvPr/>
        </p:nvSpPr>
        <p:spPr>
          <a:xfrm>
            <a:off x="7039742" y="3626787"/>
            <a:ext cx="3378318" cy="3179251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5" id="25"/>
          <p:cNvGrpSpPr/>
          <p:nvPr/>
        </p:nvGrpSpPr>
        <p:grpSpPr>
          <a:xfrm rot="0">
            <a:off x="9671874" y="4604151"/>
            <a:ext cx="3086100" cy="317365"/>
            <a:chOff x="0" y="0"/>
            <a:chExt cx="812800" cy="8358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3586"/>
            </a:xfrm>
            <a:custGeom>
              <a:avLst/>
              <a:gdLst/>
              <a:ahLst/>
              <a:cxnLst/>
              <a:rect r="r" b="b" t="t" l="l"/>
              <a:pathLst>
                <a:path h="83586" w="812800">
                  <a:moveTo>
                    <a:pt x="41793" y="0"/>
                  </a:moveTo>
                  <a:lnTo>
                    <a:pt x="771007" y="0"/>
                  </a:lnTo>
                  <a:cubicBezTo>
                    <a:pt x="794089" y="0"/>
                    <a:pt x="812800" y="18711"/>
                    <a:pt x="812800" y="41793"/>
                  </a:cubicBezTo>
                  <a:lnTo>
                    <a:pt x="812800" y="41793"/>
                  </a:lnTo>
                  <a:cubicBezTo>
                    <a:pt x="812800" y="64875"/>
                    <a:pt x="794089" y="83586"/>
                    <a:pt x="771007" y="83586"/>
                  </a:cubicBezTo>
                  <a:lnTo>
                    <a:pt x="41793" y="83586"/>
                  </a:lnTo>
                  <a:cubicBezTo>
                    <a:pt x="18711" y="83586"/>
                    <a:pt x="0" y="64875"/>
                    <a:pt x="0" y="41793"/>
                  </a:cubicBezTo>
                  <a:lnTo>
                    <a:pt x="0" y="41793"/>
                  </a:lnTo>
                  <a:cubicBezTo>
                    <a:pt x="0" y="18711"/>
                    <a:pt x="18711" y="0"/>
                    <a:pt x="41793" y="0"/>
                  </a:cubicBezTo>
                  <a:close/>
                </a:path>
              </a:pathLst>
            </a:custGeom>
            <a:solidFill>
              <a:srgbClr val="E6EEF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38100"/>
              <a:ext cx="812800" cy="454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2104686" y="418839"/>
            <a:ext cx="4006387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ACCOUNT LOGIN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671874" y="4451731"/>
            <a:ext cx="5539159" cy="418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53"/>
              </a:lnSpc>
            </a:pPr>
            <a:r>
              <a:rPr lang="en-US" sz="2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myemail@gmail.com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493371" y="3354585"/>
            <a:ext cx="11301259" cy="5269212"/>
          </a:xfrm>
          <a:custGeom>
            <a:avLst/>
            <a:gdLst/>
            <a:ahLst/>
            <a:cxnLst/>
            <a:rect r="r" b="b" t="t" l="l"/>
            <a:pathLst>
              <a:path h="5269212" w="11301259">
                <a:moveTo>
                  <a:pt x="0" y="0"/>
                </a:moveTo>
                <a:lnTo>
                  <a:pt x="11301258" y="0"/>
                </a:lnTo>
                <a:lnTo>
                  <a:pt x="11301258" y="5269212"/>
                </a:lnTo>
                <a:lnTo>
                  <a:pt x="0" y="526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4418241" y="3755164"/>
            <a:ext cx="3086100" cy="233307"/>
            <a:chOff x="0" y="0"/>
            <a:chExt cx="812800" cy="6144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61447"/>
            </a:xfrm>
            <a:custGeom>
              <a:avLst/>
              <a:gdLst/>
              <a:ahLst/>
              <a:cxnLst/>
              <a:rect r="r" b="b" t="t" l="l"/>
              <a:pathLst>
                <a:path h="61447" w="812800">
                  <a:moveTo>
                    <a:pt x="30724" y="0"/>
                  </a:moveTo>
                  <a:lnTo>
                    <a:pt x="782076" y="0"/>
                  </a:lnTo>
                  <a:cubicBezTo>
                    <a:pt x="799045" y="0"/>
                    <a:pt x="812800" y="13755"/>
                    <a:pt x="812800" y="30724"/>
                  </a:cubicBezTo>
                  <a:lnTo>
                    <a:pt x="812800" y="30724"/>
                  </a:lnTo>
                  <a:cubicBezTo>
                    <a:pt x="812800" y="47692"/>
                    <a:pt x="799045" y="61447"/>
                    <a:pt x="782076" y="61447"/>
                  </a:cubicBezTo>
                  <a:lnTo>
                    <a:pt x="30724" y="61447"/>
                  </a:lnTo>
                  <a:cubicBezTo>
                    <a:pt x="13755" y="61447"/>
                    <a:pt x="0" y="47692"/>
                    <a:pt x="0" y="30724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38100"/>
              <a:ext cx="812800" cy="233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847830" y="2238198"/>
            <a:ext cx="5539159" cy="6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(Tampilan halaman awal)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4418241" y="3755164"/>
            <a:ext cx="3086100" cy="233307"/>
            <a:chOff x="0" y="0"/>
            <a:chExt cx="812800" cy="6144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61447"/>
            </a:xfrm>
            <a:custGeom>
              <a:avLst/>
              <a:gdLst/>
              <a:ahLst/>
              <a:cxnLst/>
              <a:rect r="r" b="b" t="t" l="l"/>
              <a:pathLst>
                <a:path h="61447" w="812800">
                  <a:moveTo>
                    <a:pt x="30724" y="0"/>
                  </a:moveTo>
                  <a:lnTo>
                    <a:pt x="782076" y="0"/>
                  </a:lnTo>
                  <a:cubicBezTo>
                    <a:pt x="799045" y="0"/>
                    <a:pt x="812800" y="13755"/>
                    <a:pt x="812800" y="30724"/>
                  </a:cubicBezTo>
                  <a:lnTo>
                    <a:pt x="812800" y="30724"/>
                  </a:lnTo>
                  <a:cubicBezTo>
                    <a:pt x="812800" y="47692"/>
                    <a:pt x="799045" y="61447"/>
                    <a:pt x="782076" y="61447"/>
                  </a:cubicBezTo>
                  <a:lnTo>
                    <a:pt x="30724" y="61447"/>
                  </a:lnTo>
                  <a:cubicBezTo>
                    <a:pt x="13755" y="61447"/>
                    <a:pt x="0" y="47692"/>
                    <a:pt x="0" y="30724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38100"/>
              <a:ext cx="812800" cy="233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993259" y="2523473"/>
            <a:ext cx="5634781" cy="5849849"/>
          </a:xfrm>
          <a:custGeom>
            <a:avLst/>
            <a:gdLst/>
            <a:ahLst/>
            <a:cxnLst/>
            <a:rect r="r" b="b" t="t" l="l"/>
            <a:pathLst>
              <a:path h="5849849" w="5634781">
                <a:moveTo>
                  <a:pt x="0" y="0"/>
                </a:moveTo>
                <a:lnTo>
                  <a:pt x="5634781" y="0"/>
                </a:lnTo>
                <a:lnTo>
                  <a:pt x="5634781" y="5849849"/>
                </a:lnTo>
                <a:lnTo>
                  <a:pt x="0" y="584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281800" y="1977350"/>
            <a:ext cx="5539159" cy="6513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39"/>
              </a:lnSpc>
            </a:pPr>
            <a:r>
              <a:rPr lang="en-US" sz="2606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Menu utama pada halaman awal:</a:t>
            </a:r>
          </a:p>
          <a:p>
            <a:pPr algn="l" marL="562819" indent="-281409" lvl="1">
              <a:lnSpc>
                <a:spcPts val="5239"/>
              </a:lnSpc>
              <a:buFont typeface="Arial"/>
              <a:buChar char="•"/>
            </a:pPr>
            <a:r>
              <a:rPr lang="en-US" b="true" sz="260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Folder</a:t>
            </a:r>
            <a:r>
              <a:rPr lang="en-US" sz="26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Tempat untuk menyimpan dokumen.</a:t>
            </a:r>
          </a:p>
          <a:p>
            <a:pPr algn="l" marL="562819" indent="-281409" lvl="1">
              <a:lnSpc>
                <a:spcPts val="5239"/>
              </a:lnSpc>
              <a:buFont typeface="Arial"/>
              <a:buChar char="•"/>
            </a:pPr>
            <a:r>
              <a:rPr lang="en-US" b="true" sz="260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 New Folder</a:t>
            </a:r>
            <a:r>
              <a:rPr lang="en-US" sz="26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Digunakan untuk membuat folder baru.</a:t>
            </a:r>
          </a:p>
          <a:p>
            <a:pPr algn="l" marL="562819" indent="-281409" lvl="1">
              <a:lnSpc>
                <a:spcPts val="5239"/>
              </a:lnSpc>
              <a:buFont typeface="Arial"/>
              <a:buChar char="•"/>
            </a:pPr>
            <a:r>
              <a:rPr lang="en-US" b="true" sz="260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Document database</a:t>
            </a:r>
            <a:r>
              <a:rPr lang="en-US" sz="26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Tempat dokumen yang tersimpan di database.</a:t>
            </a:r>
          </a:p>
          <a:p>
            <a:pPr algn="l" marL="562819" indent="-281409" lvl="1">
              <a:lnSpc>
                <a:spcPts val="5239"/>
              </a:lnSpc>
              <a:buFont typeface="Arial"/>
              <a:buChar char="•"/>
            </a:pPr>
            <a:r>
              <a:rPr lang="en-US" b="true" sz="2606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Recycle bin</a:t>
            </a:r>
            <a:r>
              <a:rPr lang="en-US" sz="26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Tempat dokumen yang telah dihapus.</a:t>
            </a:r>
          </a:p>
        </p:txBody>
      </p:sp>
      <p:sp>
        <p:nvSpPr>
          <p:cNvPr name="AutoShape 25" id="25"/>
          <p:cNvSpPr/>
          <p:nvPr/>
        </p:nvSpPr>
        <p:spPr>
          <a:xfrm>
            <a:off x="6388787" y="3066242"/>
            <a:ext cx="3785293" cy="0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6" id="26"/>
          <p:cNvGrpSpPr/>
          <p:nvPr/>
        </p:nvGrpSpPr>
        <p:grpSpPr>
          <a:xfrm rot="0">
            <a:off x="10174080" y="2668130"/>
            <a:ext cx="2288288" cy="774213"/>
            <a:chOff x="0" y="0"/>
            <a:chExt cx="602677" cy="20390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02677" cy="203908"/>
            </a:xfrm>
            <a:custGeom>
              <a:avLst/>
              <a:gdLst/>
              <a:ahLst/>
              <a:cxnLst/>
              <a:rect r="r" b="b" t="t" l="l"/>
              <a:pathLst>
                <a:path h="203908" w="602677">
                  <a:moveTo>
                    <a:pt x="101954" y="0"/>
                  </a:moveTo>
                  <a:lnTo>
                    <a:pt x="500723" y="0"/>
                  </a:lnTo>
                  <a:cubicBezTo>
                    <a:pt x="557030" y="0"/>
                    <a:pt x="602677" y="45646"/>
                    <a:pt x="602677" y="101954"/>
                  </a:cubicBezTo>
                  <a:lnTo>
                    <a:pt x="602677" y="101954"/>
                  </a:lnTo>
                  <a:cubicBezTo>
                    <a:pt x="602677" y="158262"/>
                    <a:pt x="557030" y="203908"/>
                    <a:pt x="500723" y="203908"/>
                  </a:cubicBezTo>
                  <a:lnTo>
                    <a:pt x="101954" y="203908"/>
                  </a:lnTo>
                  <a:cubicBezTo>
                    <a:pt x="45646" y="203908"/>
                    <a:pt x="0" y="158262"/>
                    <a:pt x="0" y="101954"/>
                  </a:cubicBezTo>
                  <a:lnTo>
                    <a:pt x="0" y="101954"/>
                  </a:lnTo>
                  <a:cubicBezTo>
                    <a:pt x="0" y="45646"/>
                    <a:pt x="45646" y="0"/>
                    <a:pt x="1019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38100"/>
              <a:ext cx="602677" cy="165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666505" y="4661543"/>
            <a:ext cx="2288288" cy="774213"/>
            <a:chOff x="0" y="0"/>
            <a:chExt cx="602677" cy="20390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02677" cy="203908"/>
            </a:xfrm>
            <a:custGeom>
              <a:avLst/>
              <a:gdLst/>
              <a:ahLst/>
              <a:cxnLst/>
              <a:rect r="r" b="b" t="t" l="l"/>
              <a:pathLst>
                <a:path h="203908" w="602677">
                  <a:moveTo>
                    <a:pt x="101954" y="0"/>
                  </a:moveTo>
                  <a:lnTo>
                    <a:pt x="500723" y="0"/>
                  </a:lnTo>
                  <a:cubicBezTo>
                    <a:pt x="557030" y="0"/>
                    <a:pt x="602677" y="45646"/>
                    <a:pt x="602677" y="101954"/>
                  </a:cubicBezTo>
                  <a:lnTo>
                    <a:pt x="602677" y="101954"/>
                  </a:lnTo>
                  <a:cubicBezTo>
                    <a:pt x="602677" y="158262"/>
                    <a:pt x="557030" y="203908"/>
                    <a:pt x="500723" y="203908"/>
                  </a:cubicBezTo>
                  <a:lnTo>
                    <a:pt x="101954" y="203908"/>
                  </a:lnTo>
                  <a:cubicBezTo>
                    <a:pt x="45646" y="203908"/>
                    <a:pt x="0" y="158262"/>
                    <a:pt x="0" y="101954"/>
                  </a:cubicBezTo>
                  <a:lnTo>
                    <a:pt x="0" y="101954"/>
                  </a:lnTo>
                  <a:cubicBezTo>
                    <a:pt x="0" y="45646"/>
                    <a:pt x="45646" y="0"/>
                    <a:pt x="1019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38100"/>
              <a:ext cx="602677" cy="165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32" id="32"/>
          <p:cNvSpPr/>
          <p:nvPr/>
        </p:nvSpPr>
        <p:spPr>
          <a:xfrm>
            <a:off x="7820959" y="4409478"/>
            <a:ext cx="3767211" cy="578627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33" id="33"/>
          <p:cNvGrpSpPr/>
          <p:nvPr/>
        </p:nvGrpSpPr>
        <p:grpSpPr>
          <a:xfrm rot="0">
            <a:off x="10174080" y="5837118"/>
            <a:ext cx="3780713" cy="774213"/>
            <a:chOff x="0" y="0"/>
            <a:chExt cx="995743" cy="2039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995743" cy="203908"/>
            </a:xfrm>
            <a:custGeom>
              <a:avLst/>
              <a:gdLst/>
              <a:ahLst/>
              <a:cxnLst/>
              <a:rect r="r" b="b" t="t" l="l"/>
              <a:pathLst>
                <a:path h="203908" w="995743">
                  <a:moveTo>
                    <a:pt x="101954" y="0"/>
                  </a:moveTo>
                  <a:lnTo>
                    <a:pt x="893789" y="0"/>
                  </a:lnTo>
                  <a:cubicBezTo>
                    <a:pt x="950097" y="0"/>
                    <a:pt x="995743" y="45646"/>
                    <a:pt x="995743" y="101954"/>
                  </a:cubicBezTo>
                  <a:lnTo>
                    <a:pt x="995743" y="101954"/>
                  </a:lnTo>
                  <a:cubicBezTo>
                    <a:pt x="995743" y="158262"/>
                    <a:pt x="950097" y="203908"/>
                    <a:pt x="893789" y="203908"/>
                  </a:cubicBezTo>
                  <a:lnTo>
                    <a:pt x="101954" y="203908"/>
                  </a:lnTo>
                  <a:cubicBezTo>
                    <a:pt x="45646" y="203908"/>
                    <a:pt x="0" y="158262"/>
                    <a:pt x="0" y="101954"/>
                  </a:cubicBezTo>
                  <a:lnTo>
                    <a:pt x="0" y="101954"/>
                  </a:lnTo>
                  <a:cubicBezTo>
                    <a:pt x="0" y="45646"/>
                    <a:pt x="45646" y="0"/>
                    <a:pt x="1019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38100"/>
              <a:ext cx="995743" cy="165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36" id="36"/>
          <p:cNvSpPr/>
          <p:nvPr/>
        </p:nvSpPr>
        <p:spPr>
          <a:xfrm>
            <a:off x="7546675" y="5617353"/>
            <a:ext cx="2754614" cy="578627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37" id="37"/>
          <p:cNvGrpSpPr/>
          <p:nvPr/>
        </p:nvGrpSpPr>
        <p:grpSpPr>
          <a:xfrm rot="0">
            <a:off x="10174080" y="6984504"/>
            <a:ext cx="2636570" cy="774213"/>
            <a:chOff x="0" y="0"/>
            <a:chExt cx="694405" cy="20390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94405" cy="203908"/>
            </a:xfrm>
            <a:custGeom>
              <a:avLst/>
              <a:gdLst/>
              <a:ahLst/>
              <a:cxnLst/>
              <a:rect r="r" b="b" t="t" l="l"/>
              <a:pathLst>
                <a:path h="203908" w="694405">
                  <a:moveTo>
                    <a:pt x="101954" y="0"/>
                  </a:moveTo>
                  <a:lnTo>
                    <a:pt x="592451" y="0"/>
                  </a:lnTo>
                  <a:cubicBezTo>
                    <a:pt x="648759" y="0"/>
                    <a:pt x="694405" y="45646"/>
                    <a:pt x="694405" y="101954"/>
                  </a:cubicBezTo>
                  <a:lnTo>
                    <a:pt x="694405" y="101954"/>
                  </a:lnTo>
                  <a:cubicBezTo>
                    <a:pt x="694405" y="158262"/>
                    <a:pt x="648759" y="203908"/>
                    <a:pt x="592451" y="203908"/>
                  </a:cubicBezTo>
                  <a:lnTo>
                    <a:pt x="101954" y="203908"/>
                  </a:lnTo>
                  <a:cubicBezTo>
                    <a:pt x="45646" y="203908"/>
                    <a:pt x="0" y="158262"/>
                    <a:pt x="0" y="101954"/>
                  </a:cubicBezTo>
                  <a:lnTo>
                    <a:pt x="0" y="101954"/>
                  </a:lnTo>
                  <a:cubicBezTo>
                    <a:pt x="0" y="45646"/>
                    <a:pt x="45646" y="0"/>
                    <a:pt x="1019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38100"/>
              <a:ext cx="694405" cy="165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40" id="40"/>
          <p:cNvSpPr/>
          <p:nvPr/>
        </p:nvSpPr>
        <p:spPr>
          <a:xfrm flipV="true">
            <a:off x="7735239" y="7371611"/>
            <a:ext cx="2438841" cy="387106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703174" y="2342498"/>
            <a:ext cx="6144295" cy="2460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2819" indent="-281409" lvl="1">
              <a:lnSpc>
                <a:spcPts val="4979"/>
              </a:lnSpc>
              <a:buAutoNum type="arabicPeriod" startAt="1"/>
            </a:pPr>
            <a:r>
              <a:rPr lang="en-US" sz="26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Untuk upload dokumen, bisa pada Default Folder atau membuat Folder baru. Klik </a:t>
            </a:r>
            <a:r>
              <a:rPr lang="en-US" b="true" sz="2606" u="sng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+New Folder</a:t>
            </a:r>
            <a:r>
              <a:rPr lang="en-US" sz="26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untuk membuat Folder baru.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9993259" y="2523473"/>
            <a:ext cx="5634781" cy="5849849"/>
          </a:xfrm>
          <a:custGeom>
            <a:avLst/>
            <a:gdLst/>
            <a:ahLst/>
            <a:cxnLst/>
            <a:rect r="r" b="b" t="t" l="l"/>
            <a:pathLst>
              <a:path h="5849849" w="5634781">
                <a:moveTo>
                  <a:pt x="0" y="0"/>
                </a:moveTo>
                <a:lnTo>
                  <a:pt x="5634781" y="0"/>
                </a:lnTo>
                <a:lnTo>
                  <a:pt x="5634781" y="5849849"/>
                </a:lnTo>
                <a:lnTo>
                  <a:pt x="0" y="584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22" id="22"/>
          <p:cNvGrpSpPr/>
          <p:nvPr/>
        </p:nvGrpSpPr>
        <p:grpSpPr>
          <a:xfrm rot="0">
            <a:off x="10943222" y="4583212"/>
            <a:ext cx="3734855" cy="1063526"/>
            <a:chOff x="0" y="0"/>
            <a:chExt cx="983665" cy="28010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83665" cy="280106"/>
            </a:xfrm>
            <a:custGeom>
              <a:avLst/>
              <a:gdLst/>
              <a:ahLst/>
              <a:cxnLst/>
              <a:rect r="r" b="b" t="t" l="l"/>
              <a:pathLst>
                <a:path h="280106" w="983665">
                  <a:moveTo>
                    <a:pt x="105717" y="0"/>
                  </a:moveTo>
                  <a:lnTo>
                    <a:pt x="877948" y="0"/>
                  </a:lnTo>
                  <a:cubicBezTo>
                    <a:pt x="905986" y="0"/>
                    <a:pt x="932876" y="11138"/>
                    <a:pt x="952702" y="30964"/>
                  </a:cubicBezTo>
                  <a:cubicBezTo>
                    <a:pt x="972527" y="50790"/>
                    <a:pt x="983665" y="77679"/>
                    <a:pt x="983665" y="105717"/>
                  </a:cubicBezTo>
                  <a:lnTo>
                    <a:pt x="983665" y="174389"/>
                  </a:lnTo>
                  <a:cubicBezTo>
                    <a:pt x="983665" y="202426"/>
                    <a:pt x="972527" y="229316"/>
                    <a:pt x="952702" y="249142"/>
                  </a:cubicBezTo>
                  <a:cubicBezTo>
                    <a:pt x="932876" y="268968"/>
                    <a:pt x="905986" y="280106"/>
                    <a:pt x="877948" y="280106"/>
                  </a:cubicBezTo>
                  <a:lnTo>
                    <a:pt x="105717" y="280106"/>
                  </a:lnTo>
                  <a:cubicBezTo>
                    <a:pt x="77679" y="280106"/>
                    <a:pt x="50790" y="268968"/>
                    <a:pt x="30964" y="249142"/>
                  </a:cubicBezTo>
                  <a:cubicBezTo>
                    <a:pt x="11138" y="229316"/>
                    <a:pt x="0" y="202426"/>
                    <a:pt x="0" y="174389"/>
                  </a:cubicBezTo>
                  <a:lnTo>
                    <a:pt x="0" y="105717"/>
                  </a:lnTo>
                  <a:cubicBezTo>
                    <a:pt x="0" y="77679"/>
                    <a:pt x="11138" y="50790"/>
                    <a:pt x="30964" y="30964"/>
                  </a:cubicBezTo>
                  <a:cubicBezTo>
                    <a:pt x="50790" y="11138"/>
                    <a:pt x="77679" y="0"/>
                    <a:pt x="1057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38100"/>
              <a:ext cx="983665" cy="242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>
            <a:off x="7181991" y="3970346"/>
            <a:ext cx="3761231" cy="1144628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5455" y="7371611"/>
            <a:ext cx="20138910" cy="3086100"/>
            <a:chOff x="0" y="0"/>
            <a:chExt cx="5304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04075" cy="812800"/>
            </a:xfrm>
            <a:custGeom>
              <a:avLst/>
              <a:gdLst/>
              <a:ahLst/>
              <a:cxnLst/>
              <a:rect r="r" b="b" t="t" l="l"/>
              <a:pathLst>
                <a:path h="812800" w="5304075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623797"/>
            <a:ext cx="16230600" cy="2637472"/>
          </a:xfrm>
          <a:custGeom>
            <a:avLst/>
            <a:gdLst/>
            <a:ahLst/>
            <a:cxnLst/>
            <a:rect r="r" b="b" t="t" l="l"/>
            <a:pathLst>
              <a:path h="2637472" w="16230600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49303" cy="5816681"/>
            </a:xfrm>
            <a:custGeom>
              <a:avLst/>
              <a:gdLst/>
              <a:ahLst/>
              <a:cxnLst/>
              <a:rect r="r" b="b" t="t" l="l"/>
              <a:pathLst>
                <a:path h="5816681" w="2949303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3174" y="648648"/>
            <a:ext cx="14723670" cy="957504"/>
            <a:chOff x="0" y="0"/>
            <a:chExt cx="3877839" cy="2521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7839" cy="252182"/>
            </a:xfrm>
            <a:custGeom>
              <a:avLst/>
              <a:gdLst/>
              <a:ahLst/>
              <a:cxnLst/>
              <a:rect r="r" b="b" t="t" l="l"/>
              <a:pathLst>
                <a:path h="252182" w="3877839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925895" y="8122848"/>
            <a:ext cx="500949" cy="5009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12860764" y="-1959927"/>
            <a:ext cx="879396" cy="6252764"/>
            <a:chOff x="0" y="0"/>
            <a:chExt cx="315156" cy="22408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5156" cy="2240849"/>
            </a:xfrm>
            <a:custGeom>
              <a:avLst/>
              <a:gdLst/>
              <a:ahLst/>
              <a:cxnLst/>
              <a:rect r="r" b="b" t="t" l="l"/>
              <a:pathLst>
                <a:path h="2240849" w="315156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2083272"/>
                  </a:lnTo>
                  <a:cubicBezTo>
                    <a:pt x="315156" y="2125064"/>
                    <a:pt x="298554" y="2165144"/>
                    <a:pt x="269002" y="2194696"/>
                  </a:cubicBezTo>
                  <a:cubicBezTo>
                    <a:pt x="239451" y="2224248"/>
                    <a:pt x="199370" y="2240849"/>
                    <a:pt x="157578" y="2240849"/>
                  </a:cubicBezTo>
                  <a:lnTo>
                    <a:pt x="157578" y="2240849"/>
                  </a:lnTo>
                  <a:cubicBezTo>
                    <a:pt x="115786" y="2240849"/>
                    <a:pt x="75705" y="2224248"/>
                    <a:pt x="46153" y="2194696"/>
                  </a:cubicBezTo>
                  <a:cubicBezTo>
                    <a:pt x="16602" y="2165144"/>
                    <a:pt x="0" y="2125064"/>
                    <a:pt x="0" y="208327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15156" cy="225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703174" y="482728"/>
            <a:ext cx="3697901" cy="1367453"/>
          </a:xfrm>
          <a:custGeom>
            <a:avLst/>
            <a:gdLst/>
            <a:ahLst/>
            <a:cxnLst/>
            <a:rect r="r" b="b" t="t" l="l"/>
            <a:pathLst>
              <a:path h="1367453" w="3697901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705290" y="2431300"/>
            <a:ext cx="6337004" cy="2503116"/>
          </a:xfrm>
          <a:custGeom>
            <a:avLst/>
            <a:gdLst/>
            <a:ahLst/>
            <a:cxnLst/>
            <a:rect r="r" b="b" t="t" l="l"/>
            <a:pathLst>
              <a:path h="2503116" w="6337004">
                <a:moveTo>
                  <a:pt x="0" y="0"/>
                </a:moveTo>
                <a:lnTo>
                  <a:pt x="6337004" y="0"/>
                </a:lnTo>
                <a:lnTo>
                  <a:pt x="6337004" y="2503116"/>
                </a:lnTo>
                <a:lnTo>
                  <a:pt x="0" y="2503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9705290" y="5763091"/>
            <a:ext cx="6961770" cy="2584557"/>
          </a:xfrm>
          <a:custGeom>
            <a:avLst/>
            <a:gdLst/>
            <a:ahLst/>
            <a:cxnLst/>
            <a:rect r="r" b="b" t="t" l="l"/>
            <a:pathLst>
              <a:path h="2584557" w="6961770">
                <a:moveTo>
                  <a:pt x="0" y="0"/>
                </a:moveTo>
                <a:lnTo>
                  <a:pt x="6961770" y="0"/>
                </a:lnTo>
                <a:lnTo>
                  <a:pt x="6961770" y="2584558"/>
                </a:lnTo>
                <a:lnTo>
                  <a:pt x="0" y="2584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1" id="21"/>
          <p:cNvSpPr txBox="true"/>
          <p:nvPr/>
        </p:nvSpPr>
        <p:spPr>
          <a:xfrm rot="0">
            <a:off x="2010569" y="1984040"/>
            <a:ext cx="6144295" cy="6546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88"/>
              </a:lnSpc>
            </a:pPr>
            <a:r>
              <a:rPr lang="en-US" sz="25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2. </a:t>
            </a:r>
            <a:r>
              <a:rPr lang="en-US" sz="25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  <a:r>
              <a:rPr lang="en-US" sz="25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Judul Folder (bisa dinamai sesuai kebutuhan, contohnya: nama Prodi, nama kelas, nama sesuai jenis dokumen jurnal, skripsi atau tugas).</a:t>
            </a:r>
          </a:p>
          <a:p>
            <a:pPr algn="l">
              <a:lnSpc>
                <a:spcPts val="4788"/>
              </a:lnSpc>
            </a:pPr>
            <a:r>
              <a:rPr lang="en-US" sz="25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3. </a:t>
            </a:r>
            <a:r>
              <a:rPr lang="en-US" sz="25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Description</a:t>
            </a:r>
            <a:r>
              <a:rPr lang="en-US" sz="25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(opsional): deskripsi detail Folder.</a:t>
            </a:r>
          </a:p>
          <a:p>
            <a:pPr algn="l">
              <a:lnSpc>
                <a:spcPts val="4788"/>
              </a:lnSpc>
            </a:pPr>
            <a:r>
              <a:rPr lang="en-US" sz="25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4. </a:t>
            </a:r>
            <a:r>
              <a:rPr lang="en-US" sz="2506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Analyses</a:t>
            </a:r>
            <a:r>
              <a:rPr lang="en-US" sz="25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: Pilih </a:t>
            </a:r>
            <a:r>
              <a:rPr lang="en-US" sz="2506" u="sng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Automatic launch of analyses</a:t>
            </a:r>
            <a:r>
              <a:rPr lang="en-US" sz="25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supaya hasil langsung muncul. Jika memilih </a:t>
            </a:r>
            <a:r>
              <a:rPr lang="en-US" sz="2506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Planned launch of analyses,</a:t>
            </a:r>
            <a:r>
              <a:rPr lang="en-US" sz="25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maka hasil akan muncul pada tanggal yang ditentukan.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80741" y="418839"/>
            <a:ext cx="5839442" cy="102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true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UPLOADING DOCUMENT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691989" y="2431300"/>
            <a:ext cx="3734855" cy="1063526"/>
            <a:chOff x="0" y="0"/>
            <a:chExt cx="983665" cy="28010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83665" cy="280106"/>
            </a:xfrm>
            <a:custGeom>
              <a:avLst/>
              <a:gdLst/>
              <a:ahLst/>
              <a:cxnLst/>
              <a:rect r="r" b="b" t="t" l="l"/>
              <a:pathLst>
                <a:path h="280106" w="983665">
                  <a:moveTo>
                    <a:pt x="105717" y="0"/>
                  </a:moveTo>
                  <a:lnTo>
                    <a:pt x="877948" y="0"/>
                  </a:lnTo>
                  <a:cubicBezTo>
                    <a:pt x="905986" y="0"/>
                    <a:pt x="932876" y="11138"/>
                    <a:pt x="952702" y="30964"/>
                  </a:cubicBezTo>
                  <a:cubicBezTo>
                    <a:pt x="972527" y="50790"/>
                    <a:pt x="983665" y="77679"/>
                    <a:pt x="983665" y="105717"/>
                  </a:cubicBezTo>
                  <a:lnTo>
                    <a:pt x="983665" y="174389"/>
                  </a:lnTo>
                  <a:cubicBezTo>
                    <a:pt x="983665" y="202426"/>
                    <a:pt x="972527" y="229316"/>
                    <a:pt x="952702" y="249142"/>
                  </a:cubicBezTo>
                  <a:cubicBezTo>
                    <a:pt x="932876" y="268968"/>
                    <a:pt x="905986" y="280106"/>
                    <a:pt x="877948" y="280106"/>
                  </a:cubicBezTo>
                  <a:lnTo>
                    <a:pt x="105717" y="280106"/>
                  </a:lnTo>
                  <a:cubicBezTo>
                    <a:pt x="77679" y="280106"/>
                    <a:pt x="50790" y="268968"/>
                    <a:pt x="30964" y="249142"/>
                  </a:cubicBezTo>
                  <a:cubicBezTo>
                    <a:pt x="11138" y="229316"/>
                    <a:pt x="0" y="202426"/>
                    <a:pt x="0" y="174389"/>
                  </a:cubicBezTo>
                  <a:lnTo>
                    <a:pt x="0" y="105717"/>
                  </a:lnTo>
                  <a:cubicBezTo>
                    <a:pt x="0" y="77679"/>
                    <a:pt x="11138" y="50790"/>
                    <a:pt x="30964" y="30964"/>
                  </a:cubicBezTo>
                  <a:cubicBezTo>
                    <a:pt x="50790" y="11138"/>
                    <a:pt x="77679" y="0"/>
                    <a:pt x="1057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38100"/>
              <a:ext cx="983665" cy="242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26" id="26"/>
          <p:cNvSpPr/>
          <p:nvPr/>
        </p:nvSpPr>
        <p:spPr>
          <a:xfrm>
            <a:off x="7634043" y="2963063"/>
            <a:ext cx="5057946" cy="0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  <p:grpSp>
        <p:nvGrpSpPr>
          <p:cNvPr name="Group 27" id="27"/>
          <p:cNvGrpSpPr/>
          <p:nvPr/>
        </p:nvGrpSpPr>
        <p:grpSpPr>
          <a:xfrm rot="0">
            <a:off x="12691989" y="5621251"/>
            <a:ext cx="4204989" cy="1063526"/>
            <a:chOff x="0" y="0"/>
            <a:chExt cx="1107487" cy="28010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07487" cy="280106"/>
            </a:xfrm>
            <a:custGeom>
              <a:avLst/>
              <a:gdLst/>
              <a:ahLst/>
              <a:cxnLst/>
              <a:rect r="r" b="b" t="t" l="l"/>
              <a:pathLst>
                <a:path h="280106" w="1107487">
                  <a:moveTo>
                    <a:pt x="93897" y="0"/>
                  </a:moveTo>
                  <a:lnTo>
                    <a:pt x="1013589" y="0"/>
                  </a:lnTo>
                  <a:cubicBezTo>
                    <a:pt x="1038493" y="0"/>
                    <a:pt x="1062376" y="9893"/>
                    <a:pt x="1079985" y="27502"/>
                  </a:cubicBezTo>
                  <a:cubicBezTo>
                    <a:pt x="1097594" y="45111"/>
                    <a:pt x="1107487" y="68994"/>
                    <a:pt x="1107487" y="93897"/>
                  </a:cubicBezTo>
                  <a:lnTo>
                    <a:pt x="1107487" y="186208"/>
                  </a:lnTo>
                  <a:cubicBezTo>
                    <a:pt x="1107487" y="211111"/>
                    <a:pt x="1097594" y="234994"/>
                    <a:pt x="1079985" y="252604"/>
                  </a:cubicBezTo>
                  <a:cubicBezTo>
                    <a:pt x="1062376" y="270213"/>
                    <a:pt x="1038493" y="280106"/>
                    <a:pt x="1013589" y="280106"/>
                  </a:cubicBezTo>
                  <a:lnTo>
                    <a:pt x="93897" y="280106"/>
                  </a:lnTo>
                  <a:cubicBezTo>
                    <a:pt x="68994" y="280106"/>
                    <a:pt x="45111" y="270213"/>
                    <a:pt x="27502" y="252604"/>
                  </a:cubicBezTo>
                  <a:cubicBezTo>
                    <a:pt x="9893" y="234994"/>
                    <a:pt x="0" y="211111"/>
                    <a:pt x="0" y="186208"/>
                  </a:cubicBezTo>
                  <a:lnTo>
                    <a:pt x="0" y="93897"/>
                  </a:lnTo>
                  <a:cubicBezTo>
                    <a:pt x="0" y="68994"/>
                    <a:pt x="9893" y="45111"/>
                    <a:pt x="27502" y="27502"/>
                  </a:cubicBezTo>
                  <a:cubicBezTo>
                    <a:pt x="45111" y="9893"/>
                    <a:pt x="68994" y="0"/>
                    <a:pt x="938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38100"/>
              <a:ext cx="1107487" cy="242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0"/>
                </a:lnSpc>
              </a:pPr>
            </a:p>
          </p:txBody>
        </p:sp>
      </p:grpSp>
      <p:sp>
        <p:nvSpPr>
          <p:cNvPr name="AutoShape 30" id="30"/>
          <p:cNvSpPr/>
          <p:nvPr/>
        </p:nvSpPr>
        <p:spPr>
          <a:xfrm>
            <a:off x="8154864" y="5978165"/>
            <a:ext cx="4554402" cy="0"/>
          </a:xfrm>
          <a:prstGeom prst="line">
            <a:avLst/>
          </a:prstGeom>
          <a:ln cap="flat" w="57150">
            <a:solidFill>
              <a:srgbClr val="DA622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DAGr-s3Nuto</dc:identifier>
  <dcterms:modified xsi:type="dcterms:W3CDTF">2011-08-01T06:04:30Z</dcterms:modified>
  <cp:revision>1</cp:revision>
  <dc:title>User Guide Compilatio </dc:title>
</cp:coreProperties>
</file>